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A49CE0-7176-4D8E-97FC-7DF97BEDCF75}" v="4" dt="2025-11-17T09:20:35.9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61" autoAdjust="0"/>
    <p:restoredTop sz="66841" autoAdjust="0"/>
  </p:normalViewPr>
  <p:slideViewPr>
    <p:cSldViewPr snapToGrid="0">
      <p:cViewPr varScale="1">
        <p:scale>
          <a:sx n="54" d="100"/>
          <a:sy n="54" d="100"/>
        </p:scale>
        <p:origin x="56" y="472"/>
      </p:cViewPr>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isa Steen-Hansen" userId="22160541-1968-44aa-bbb8-f85906ce7006" providerId="ADAL" clId="{72F13640-9CA1-4299-B3EC-2B8E0C770100}"/>
    <pc:docChg chg="custSel modSld">
      <pc:chgData name="Elisa Steen-Hansen" userId="22160541-1968-44aa-bbb8-f85906ce7006" providerId="ADAL" clId="{72F13640-9CA1-4299-B3EC-2B8E0C770100}" dt="2025-11-17T09:18:34.908" v="147" actId="20577"/>
      <pc:docMkLst>
        <pc:docMk/>
      </pc:docMkLst>
      <pc:sldChg chg="modNotesTx">
        <pc:chgData name="Elisa Steen-Hansen" userId="22160541-1968-44aa-bbb8-f85906ce7006" providerId="ADAL" clId="{72F13640-9CA1-4299-B3EC-2B8E0C770100}" dt="2025-11-17T09:18:34.908" v="147" actId="20577"/>
        <pc:sldMkLst>
          <pc:docMk/>
          <pc:sldMk cId="4079504821" sldId="258"/>
        </pc:sldMkLst>
      </pc:sldChg>
      <pc:sldChg chg="modNotesTx">
        <pc:chgData name="Elisa Steen-Hansen" userId="22160541-1968-44aa-bbb8-f85906ce7006" providerId="ADAL" clId="{72F13640-9CA1-4299-B3EC-2B8E0C770100}" dt="2025-11-17T09:14:10.446" v="21" actId="20577"/>
        <pc:sldMkLst>
          <pc:docMk/>
          <pc:sldMk cId="3753856438" sldId="260"/>
        </pc:sldMkLst>
      </pc:sldChg>
    </pc:docChg>
  </pc:docChgLst>
</pc:chgInfo>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99F64D-4EA8-4ADC-A825-39B12625A9E2}" type="datetimeFigureOut">
              <a:rPr lang="nb-NO" smtClean="0"/>
              <a:t>17.11.2025</a:t>
            </a:fld>
            <a:endParaRPr lang="nb-NO"/>
          </a:p>
        </p:txBody>
      </p:sp>
      <p:sp>
        <p:nvSpPr>
          <p:cNvPr id="4" name="Plassholder for lysbil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8D3478-9A63-48E4-9E8A-40FF5965B8D9}" type="slidenum">
              <a:rPr lang="nb-NO" smtClean="0"/>
              <a:t>‹#›</a:t>
            </a:fld>
            <a:endParaRPr lang="nb-NO"/>
          </a:p>
        </p:txBody>
      </p:sp>
    </p:spTree>
    <p:extLst>
      <p:ext uri="{BB962C8B-B14F-4D97-AF65-F5344CB8AC3E}">
        <p14:creationId xmlns:p14="http://schemas.microsoft.com/office/powerpoint/2010/main" val="1727789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Hello! We are Ida and Elisa and we are two analysts from the structural group, and we are both studying for our master’s degree in civil engineering here at DTU. Before attending this course, we had minimal experience with coding, python, and the IFC Standard so this project was both challenging and very educational for us.</a:t>
            </a:r>
            <a:endParaRPr lang="nb-NO" sz="1200" kern="1200" dirty="0">
              <a:solidFill>
                <a:schemeClr val="tx1"/>
              </a:solidFill>
              <a:effectLst/>
              <a:latin typeface="+mn-lt"/>
              <a:ea typeface="+mn-ea"/>
              <a:cs typeface="+mn-cs"/>
            </a:endParaRPr>
          </a:p>
          <a:p>
            <a:endParaRPr lang="nb-NO" dirty="0"/>
          </a:p>
        </p:txBody>
      </p:sp>
      <p:sp>
        <p:nvSpPr>
          <p:cNvPr id="4" name="Slide Number Placeholder 3"/>
          <p:cNvSpPr>
            <a:spLocks noGrp="1"/>
          </p:cNvSpPr>
          <p:nvPr>
            <p:ph type="sldNum" sz="quarter" idx="5"/>
          </p:nvPr>
        </p:nvSpPr>
        <p:spPr/>
        <p:txBody>
          <a:bodyPr/>
          <a:lstStyle/>
          <a:p>
            <a:fld id="{B78D3478-9A63-48E4-9E8A-40FF5965B8D9}" type="slidenum">
              <a:rPr lang="nb-NO" smtClean="0"/>
              <a:t>1</a:t>
            </a:fld>
            <a:endParaRPr lang="nb-NO"/>
          </a:p>
        </p:txBody>
      </p:sp>
    </p:spTree>
    <p:extLst>
      <p:ext uri="{BB962C8B-B14F-4D97-AF65-F5344CB8AC3E}">
        <p14:creationId xmlns:p14="http://schemas.microsoft.com/office/powerpoint/2010/main" val="9407509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marL="228600" indent="-228600">
              <a:buAutoNum type="arabicPeriod"/>
            </a:pPr>
            <a:r>
              <a:rPr lang="nb-NO" dirty="0"/>
              <a:t>The </a:t>
            </a:r>
            <a:r>
              <a:rPr lang="nb-NO" dirty="0" err="1"/>
              <a:t>process</a:t>
            </a:r>
            <a:r>
              <a:rPr lang="nb-NO" dirty="0"/>
              <a:t> starts by applying </a:t>
            </a:r>
            <a:r>
              <a:rPr lang="nb-NO" dirty="0" err="1"/>
              <a:t>the</a:t>
            </a:r>
            <a:r>
              <a:rPr lang="nb-NO" dirty="0"/>
              <a:t> design </a:t>
            </a:r>
            <a:r>
              <a:rPr lang="nb-NO" dirty="0" err="1"/>
              <a:t>loads</a:t>
            </a:r>
            <a:r>
              <a:rPr lang="nb-NO" dirty="0"/>
              <a:t> and </a:t>
            </a:r>
            <a:r>
              <a:rPr lang="nb-NO" dirty="0" err="1"/>
              <a:t>extracting</a:t>
            </a:r>
            <a:r>
              <a:rPr lang="nb-NO" dirty="0"/>
              <a:t> </a:t>
            </a:r>
            <a:r>
              <a:rPr lang="nb-NO" dirty="0" err="1"/>
              <a:t>the</a:t>
            </a:r>
            <a:r>
              <a:rPr lang="nb-NO" dirty="0"/>
              <a:t> </a:t>
            </a:r>
            <a:r>
              <a:rPr lang="nb-NO" dirty="0" err="1"/>
              <a:t>columns</a:t>
            </a:r>
            <a:r>
              <a:rPr lang="nb-NO" dirty="0"/>
              <a:t> </a:t>
            </a:r>
            <a:r>
              <a:rPr lang="nb-NO" dirty="0" err="1"/>
              <a:t>geometry</a:t>
            </a:r>
            <a:r>
              <a:rPr lang="nb-NO" dirty="0"/>
              <a:t> and material </a:t>
            </a:r>
            <a:r>
              <a:rPr lang="nb-NO" dirty="0" err="1"/>
              <a:t>properties</a:t>
            </a:r>
            <a:r>
              <a:rPr lang="nb-NO" dirty="0"/>
              <a:t> from </a:t>
            </a:r>
            <a:r>
              <a:rPr lang="nb-NO" dirty="0" err="1"/>
              <a:t>the</a:t>
            </a:r>
            <a:r>
              <a:rPr lang="nb-NO" dirty="0"/>
              <a:t> IFC </a:t>
            </a:r>
            <a:r>
              <a:rPr lang="nb-NO" dirty="0" err="1"/>
              <a:t>model</a:t>
            </a:r>
            <a:r>
              <a:rPr lang="nb-NO" dirty="0"/>
              <a:t>. </a:t>
            </a:r>
          </a:p>
          <a:p>
            <a:pPr marL="228600" indent="-228600">
              <a:buAutoNum type="arabicPeriod"/>
            </a:pPr>
            <a:r>
              <a:rPr lang="nb-NO" dirty="0" err="1"/>
              <a:t>Based</a:t>
            </a:r>
            <a:r>
              <a:rPr lang="nb-NO" dirty="0"/>
              <a:t> </a:t>
            </a:r>
            <a:r>
              <a:rPr lang="nb-NO" dirty="0" err="1"/>
              <a:t>on</a:t>
            </a:r>
            <a:r>
              <a:rPr lang="nb-NO" dirty="0"/>
              <a:t> </a:t>
            </a:r>
            <a:r>
              <a:rPr lang="nb-NO" dirty="0" err="1"/>
              <a:t>this</a:t>
            </a:r>
            <a:r>
              <a:rPr lang="nb-NO" dirty="0"/>
              <a:t> </a:t>
            </a:r>
            <a:r>
              <a:rPr lang="nb-NO" dirty="0" err="1"/>
              <a:t>information</a:t>
            </a:r>
            <a:r>
              <a:rPr lang="nb-NO" dirty="0"/>
              <a:t>, </a:t>
            </a:r>
            <a:r>
              <a:rPr lang="nb-NO" dirty="0" err="1"/>
              <a:t>the</a:t>
            </a:r>
            <a:r>
              <a:rPr lang="nb-NO" dirty="0"/>
              <a:t> </a:t>
            </a:r>
            <a:r>
              <a:rPr lang="nb-NO" dirty="0" err="1"/>
              <a:t>tool</a:t>
            </a:r>
            <a:r>
              <a:rPr lang="nb-NO" dirty="0"/>
              <a:t> </a:t>
            </a:r>
            <a:r>
              <a:rPr lang="nb-NO" dirty="0" err="1"/>
              <a:t>calculates</a:t>
            </a:r>
            <a:r>
              <a:rPr lang="nb-NO" dirty="0"/>
              <a:t> </a:t>
            </a:r>
            <a:r>
              <a:rPr lang="nb-NO" dirty="0" err="1"/>
              <a:t>the</a:t>
            </a:r>
            <a:r>
              <a:rPr lang="nb-NO" dirty="0"/>
              <a:t> </a:t>
            </a:r>
            <a:r>
              <a:rPr lang="nb-NO" dirty="0" err="1"/>
              <a:t>axial</a:t>
            </a:r>
            <a:r>
              <a:rPr lang="nb-NO" dirty="0"/>
              <a:t> </a:t>
            </a:r>
            <a:r>
              <a:rPr lang="nb-NO" dirty="0" err="1"/>
              <a:t>capacity</a:t>
            </a:r>
            <a:r>
              <a:rPr lang="nb-NO" dirty="0"/>
              <a:t> of </a:t>
            </a:r>
            <a:r>
              <a:rPr lang="nb-NO" dirty="0" err="1"/>
              <a:t>the</a:t>
            </a:r>
            <a:r>
              <a:rPr lang="nb-NO" dirty="0"/>
              <a:t> basement </a:t>
            </a:r>
            <a:r>
              <a:rPr lang="nb-NO" dirty="0" err="1"/>
              <a:t>columns</a:t>
            </a:r>
            <a:r>
              <a:rPr lang="nb-NO" dirty="0"/>
              <a:t>. </a:t>
            </a:r>
          </a:p>
          <a:p>
            <a:pPr marL="228600" indent="-228600">
              <a:buAutoNum type="arabicPeriod"/>
            </a:pPr>
            <a:r>
              <a:rPr lang="nb-NO" dirty="0" err="1"/>
              <a:t>Then</a:t>
            </a:r>
            <a:r>
              <a:rPr lang="nb-NO" dirty="0"/>
              <a:t> </a:t>
            </a:r>
            <a:r>
              <a:rPr lang="nb-NO" dirty="0" err="1"/>
              <a:t>we</a:t>
            </a:r>
            <a:r>
              <a:rPr lang="nb-NO" dirty="0"/>
              <a:t> </a:t>
            </a:r>
            <a:r>
              <a:rPr lang="nb-NO" dirty="0" err="1"/>
              <a:t>compare</a:t>
            </a:r>
            <a:r>
              <a:rPr lang="nb-NO" dirty="0"/>
              <a:t> </a:t>
            </a:r>
            <a:r>
              <a:rPr lang="nb-NO" dirty="0" err="1"/>
              <a:t>the</a:t>
            </a:r>
            <a:r>
              <a:rPr lang="nb-NO" dirty="0"/>
              <a:t> </a:t>
            </a:r>
            <a:r>
              <a:rPr lang="nb-NO" dirty="0" err="1"/>
              <a:t>applied</a:t>
            </a:r>
            <a:r>
              <a:rPr lang="nb-NO" dirty="0"/>
              <a:t> </a:t>
            </a:r>
            <a:r>
              <a:rPr lang="nb-NO" dirty="0" err="1"/>
              <a:t>loads</a:t>
            </a:r>
            <a:r>
              <a:rPr lang="nb-NO" dirty="0"/>
              <a:t> </a:t>
            </a:r>
            <a:r>
              <a:rPr lang="nb-NO" dirty="0" err="1"/>
              <a:t>with</a:t>
            </a:r>
            <a:r>
              <a:rPr lang="nb-NO" dirty="0"/>
              <a:t> </a:t>
            </a:r>
            <a:r>
              <a:rPr lang="nb-NO" dirty="0" err="1"/>
              <a:t>the</a:t>
            </a:r>
            <a:r>
              <a:rPr lang="nb-NO" dirty="0"/>
              <a:t> </a:t>
            </a:r>
            <a:r>
              <a:rPr lang="nb-NO" dirty="0" err="1"/>
              <a:t>calculated</a:t>
            </a:r>
            <a:r>
              <a:rPr lang="nb-NO" dirty="0"/>
              <a:t> </a:t>
            </a:r>
            <a:r>
              <a:rPr lang="nb-NO" dirty="0" err="1"/>
              <a:t>capacity</a:t>
            </a:r>
            <a:r>
              <a:rPr lang="nb-NO" dirty="0"/>
              <a:t>. If </a:t>
            </a:r>
            <a:r>
              <a:rPr lang="nb-NO" dirty="0" err="1"/>
              <a:t>the</a:t>
            </a:r>
            <a:r>
              <a:rPr lang="nb-NO" dirty="0"/>
              <a:t> </a:t>
            </a:r>
            <a:r>
              <a:rPr lang="nb-NO" dirty="0" err="1"/>
              <a:t>results</a:t>
            </a:r>
            <a:r>
              <a:rPr lang="nb-NO" dirty="0"/>
              <a:t> </a:t>
            </a:r>
            <a:r>
              <a:rPr lang="nb-NO" dirty="0" err="1"/>
              <a:t>are</a:t>
            </a:r>
            <a:r>
              <a:rPr lang="nb-NO" dirty="0"/>
              <a:t> not </a:t>
            </a:r>
            <a:r>
              <a:rPr lang="nb-NO" dirty="0" err="1"/>
              <a:t>acceptable</a:t>
            </a:r>
            <a:r>
              <a:rPr lang="nb-NO" dirty="0"/>
              <a:t>, </a:t>
            </a:r>
            <a:r>
              <a:rPr lang="nb-NO" dirty="0" err="1"/>
              <a:t>the</a:t>
            </a:r>
            <a:r>
              <a:rPr lang="nb-NO" dirty="0"/>
              <a:t> </a:t>
            </a:r>
            <a:r>
              <a:rPr lang="nb-NO" dirty="0" err="1"/>
              <a:t>column</a:t>
            </a:r>
            <a:r>
              <a:rPr lang="nb-NO" dirty="0"/>
              <a:t> is </a:t>
            </a:r>
            <a:r>
              <a:rPr lang="nb-NO" dirty="0" err="1"/>
              <a:t>flagged</a:t>
            </a:r>
            <a:r>
              <a:rPr lang="nb-NO" dirty="0"/>
              <a:t> as «</a:t>
            </a:r>
            <a:r>
              <a:rPr lang="nb-NO" dirty="0" err="1"/>
              <a:t>may</a:t>
            </a:r>
            <a:r>
              <a:rPr lang="nb-NO" dirty="0"/>
              <a:t> be </a:t>
            </a:r>
            <a:r>
              <a:rPr lang="nb-NO" dirty="0" err="1"/>
              <a:t>insufficient</a:t>
            </a:r>
            <a:r>
              <a:rPr lang="nb-NO" dirty="0"/>
              <a:t>». Is </a:t>
            </a:r>
            <a:r>
              <a:rPr lang="nb-NO" dirty="0" err="1"/>
              <a:t>they’re</a:t>
            </a:r>
            <a:r>
              <a:rPr lang="nb-NO" dirty="0"/>
              <a:t> </a:t>
            </a:r>
            <a:r>
              <a:rPr lang="nb-NO" dirty="0" err="1"/>
              <a:t>acceptable</a:t>
            </a:r>
            <a:r>
              <a:rPr lang="nb-NO" dirty="0"/>
              <a:t>, </a:t>
            </a:r>
            <a:r>
              <a:rPr lang="nb-NO" dirty="0" err="1"/>
              <a:t>then</a:t>
            </a:r>
            <a:r>
              <a:rPr lang="nb-NO" dirty="0"/>
              <a:t> </a:t>
            </a:r>
            <a:r>
              <a:rPr lang="nb-NO" dirty="0" err="1"/>
              <a:t>it’s</a:t>
            </a:r>
            <a:r>
              <a:rPr lang="nb-NO" dirty="0"/>
              <a:t> marked as OK. </a:t>
            </a:r>
          </a:p>
          <a:p>
            <a:pPr marL="228600" indent="-228600">
              <a:buAutoNum type="arabicPeriod"/>
            </a:pPr>
            <a:r>
              <a:rPr lang="nb-NO" dirty="0" err="1"/>
              <a:t>Finally</a:t>
            </a:r>
            <a:r>
              <a:rPr lang="nb-NO" dirty="0"/>
              <a:t>, </a:t>
            </a:r>
            <a:r>
              <a:rPr lang="nb-NO" dirty="0" err="1"/>
              <a:t>the</a:t>
            </a:r>
            <a:r>
              <a:rPr lang="nb-NO" dirty="0"/>
              <a:t> </a:t>
            </a:r>
            <a:r>
              <a:rPr lang="nb-NO" dirty="0" err="1"/>
              <a:t>tool</a:t>
            </a:r>
            <a:r>
              <a:rPr lang="nb-NO" dirty="0"/>
              <a:t> </a:t>
            </a:r>
            <a:r>
              <a:rPr lang="nb-NO" dirty="0" err="1"/>
              <a:t>generates</a:t>
            </a:r>
            <a:r>
              <a:rPr lang="nb-NO" dirty="0"/>
              <a:t> a </a:t>
            </a:r>
            <a:r>
              <a:rPr lang="nb-NO" dirty="0" err="1"/>
              <a:t>capacity</a:t>
            </a:r>
            <a:r>
              <a:rPr lang="nb-NO" dirty="0"/>
              <a:t> –</a:t>
            </a:r>
            <a:r>
              <a:rPr lang="nb-NO" dirty="0" err="1"/>
              <a:t>control</a:t>
            </a:r>
            <a:r>
              <a:rPr lang="nb-NO" dirty="0"/>
              <a:t> report </a:t>
            </a:r>
            <a:r>
              <a:rPr lang="nb-NO" dirty="0" err="1"/>
              <a:t>summarizing</a:t>
            </a:r>
            <a:r>
              <a:rPr lang="nb-NO" dirty="0"/>
              <a:t> all </a:t>
            </a:r>
            <a:r>
              <a:rPr lang="nb-NO" dirty="0" err="1"/>
              <a:t>outcomes</a:t>
            </a:r>
            <a:r>
              <a:rPr lang="nb-NO" dirty="0"/>
              <a:t> </a:t>
            </a:r>
            <a:r>
              <a:rPr lang="nb-NO" dirty="0" err="1"/>
              <a:t>before</a:t>
            </a:r>
            <a:r>
              <a:rPr lang="nb-NO" dirty="0"/>
              <a:t> </a:t>
            </a:r>
            <a:r>
              <a:rPr lang="nb-NO" dirty="0" err="1"/>
              <a:t>the</a:t>
            </a:r>
            <a:r>
              <a:rPr lang="nb-NO" dirty="0"/>
              <a:t> </a:t>
            </a:r>
            <a:r>
              <a:rPr lang="nb-NO" dirty="0" err="1"/>
              <a:t>process</a:t>
            </a:r>
            <a:r>
              <a:rPr lang="nb-NO" dirty="0"/>
              <a:t> </a:t>
            </a:r>
            <a:r>
              <a:rPr lang="nb-NO" dirty="0" err="1"/>
              <a:t>ends</a:t>
            </a:r>
            <a:r>
              <a:rPr lang="nb-NO" dirty="0"/>
              <a:t>. </a:t>
            </a:r>
          </a:p>
        </p:txBody>
      </p:sp>
      <p:sp>
        <p:nvSpPr>
          <p:cNvPr id="4" name="Plassholder for lysbildenummer 3"/>
          <p:cNvSpPr>
            <a:spLocks noGrp="1"/>
          </p:cNvSpPr>
          <p:nvPr>
            <p:ph type="sldNum" sz="quarter" idx="5"/>
          </p:nvPr>
        </p:nvSpPr>
        <p:spPr/>
        <p:txBody>
          <a:bodyPr/>
          <a:lstStyle/>
          <a:p>
            <a:fld id="{B78D3478-9A63-48E4-9E8A-40FF5965B8D9}" type="slidenum">
              <a:rPr lang="nb-NO" smtClean="0"/>
              <a:t>2</a:t>
            </a:fld>
            <a:endParaRPr lang="nb-NO"/>
          </a:p>
        </p:txBody>
      </p:sp>
    </p:spTree>
    <p:extLst>
      <p:ext uri="{BB962C8B-B14F-4D97-AF65-F5344CB8AC3E}">
        <p14:creationId xmlns:p14="http://schemas.microsoft.com/office/powerpoint/2010/main" val="4250834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en-US" sz="1200" kern="1200" dirty="0">
                <a:solidFill>
                  <a:schemeClr val="tx1"/>
                </a:solidFill>
                <a:effectLst/>
                <a:latin typeface="+mn-lt"/>
                <a:ea typeface="+mn-ea"/>
                <a:cs typeface="+mn-cs"/>
              </a:rPr>
              <a:t>The aim of our tool is to evaluate the axial load capacity of the columns in an IFC model. The tool uses key information such as material properties, geometric dimensions, and the </a:t>
            </a:r>
            <a:r>
              <a:rPr lang="en-US" sz="1200" kern="1200" dirty="0" err="1">
                <a:solidFill>
                  <a:schemeClr val="tx1"/>
                </a:solidFill>
                <a:effectLst/>
                <a:latin typeface="+mn-lt"/>
                <a:ea typeface="+mn-ea"/>
                <a:cs typeface="+mn-cs"/>
              </a:rPr>
              <a:t>GlobalId</a:t>
            </a:r>
            <a:r>
              <a:rPr lang="en-US" sz="1200" kern="1200" dirty="0">
                <a:solidFill>
                  <a:schemeClr val="tx1"/>
                </a:solidFill>
                <a:effectLst/>
                <a:latin typeface="+mn-lt"/>
                <a:ea typeface="+mn-ea"/>
                <a:cs typeface="+mn-cs"/>
              </a:rPr>
              <a:t> of each column. </a:t>
            </a:r>
            <a:endParaRPr lang="nb-NO"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applied load, </a:t>
            </a:r>
            <a:r>
              <a:rPr lang="en-US" sz="1200" b="1" kern="1200" dirty="0">
                <a:solidFill>
                  <a:schemeClr val="tx1"/>
                </a:solidFill>
                <a:effectLst/>
                <a:latin typeface="+mn-lt"/>
                <a:ea typeface="+mn-ea"/>
                <a:cs typeface="+mn-cs"/>
              </a:rPr>
              <a:t>Ned</a:t>
            </a:r>
            <a:r>
              <a:rPr lang="en-US" sz="1200" kern="1200" dirty="0">
                <a:solidFill>
                  <a:schemeClr val="tx1"/>
                </a:solidFill>
                <a:effectLst/>
                <a:latin typeface="+mn-lt"/>
                <a:ea typeface="+mn-ea"/>
                <a:cs typeface="+mn-cs"/>
              </a:rPr>
              <a:t>, is currently provided manually by the user. In our case, the value comes from an external load report. With further development, the script could be extended to calculate loads automatically by analyzing the loads applied to slabs and beams.</a:t>
            </a:r>
            <a:endParaRPr lang="nb-NO"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Based on these inputs, the tool generates a clear and simple report indicating whether each column satisfies the required capacity or if it may be insufficient. </a:t>
            </a:r>
            <a:endParaRPr lang="nb-NO"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short, the tool provides a fast and consistent way to verify column capacity early in the design process, helping engineers identify potential issues before moving into more detailed calculations.</a:t>
            </a:r>
            <a:endParaRPr lang="nb-NO" sz="1200" kern="1200" dirty="0">
              <a:solidFill>
                <a:schemeClr val="tx1"/>
              </a:solidFill>
              <a:effectLst/>
              <a:latin typeface="+mn-lt"/>
              <a:ea typeface="+mn-ea"/>
              <a:cs typeface="+mn-cs"/>
            </a:endParaRPr>
          </a:p>
        </p:txBody>
      </p:sp>
      <p:sp>
        <p:nvSpPr>
          <p:cNvPr id="4" name="Plassholder for lysbildenummer 3"/>
          <p:cNvSpPr>
            <a:spLocks noGrp="1"/>
          </p:cNvSpPr>
          <p:nvPr>
            <p:ph type="sldNum" sz="quarter" idx="5"/>
          </p:nvPr>
        </p:nvSpPr>
        <p:spPr/>
        <p:txBody>
          <a:bodyPr/>
          <a:lstStyle/>
          <a:p>
            <a:fld id="{B78D3478-9A63-48E4-9E8A-40FF5965B8D9}" type="slidenum">
              <a:rPr lang="nb-NO" smtClean="0"/>
              <a:t>3</a:t>
            </a:fld>
            <a:endParaRPr lang="nb-NO"/>
          </a:p>
        </p:txBody>
      </p:sp>
    </p:spTree>
    <p:extLst>
      <p:ext uri="{BB962C8B-B14F-4D97-AF65-F5344CB8AC3E}">
        <p14:creationId xmlns:p14="http://schemas.microsoft.com/office/powerpoint/2010/main" val="12876141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sz="2000" dirty="0"/>
              <a:t>A more </a:t>
            </a:r>
            <a:r>
              <a:rPr lang="nb-NO" sz="2000" dirty="0" err="1"/>
              <a:t>detailed</a:t>
            </a:r>
            <a:r>
              <a:rPr lang="nb-NO" sz="2000" dirty="0"/>
              <a:t> </a:t>
            </a:r>
            <a:r>
              <a:rPr lang="nb-NO" sz="2000" dirty="0" err="1"/>
              <a:t>workflow</a:t>
            </a:r>
            <a:r>
              <a:rPr lang="nb-NO" sz="2000" dirty="0"/>
              <a:t> </a:t>
            </a:r>
            <a:r>
              <a:rPr lang="nb-NO" sz="2000" dirty="0" err="1"/>
              <a:t>behind</a:t>
            </a:r>
            <a:r>
              <a:rPr lang="nb-NO" sz="2000" dirty="0"/>
              <a:t> </a:t>
            </a:r>
            <a:r>
              <a:rPr lang="nb-NO" sz="2000" dirty="0" err="1"/>
              <a:t>our</a:t>
            </a:r>
            <a:r>
              <a:rPr lang="nb-NO" sz="2000" dirty="0"/>
              <a:t> </a:t>
            </a:r>
            <a:r>
              <a:rPr lang="nb-NO" sz="2000" dirty="0" err="1"/>
              <a:t>tool</a:t>
            </a:r>
            <a:r>
              <a:rPr lang="nb-NO" sz="2000" dirty="0"/>
              <a:t>. </a:t>
            </a:r>
          </a:p>
          <a:p>
            <a:pPr marL="457200" indent="-457200">
              <a:buAutoNum type="arabicPeriod"/>
            </a:pPr>
            <a:r>
              <a:rPr lang="en-US" sz="2000" dirty="0"/>
              <a:t>During the process, we actually had to make one change. The original plan was to use load data from slabs and beams provided by another group, but during the process we switched to using the loads from the report from Advanced Building Design instead.</a:t>
            </a:r>
          </a:p>
          <a:p>
            <a:pPr marL="457200" indent="-457200">
              <a:buAutoNum type="arabicPeriod"/>
            </a:pPr>
            <a:r>
              <a:rPr lang="en-US" sz="2000" dirty="0"/>
              <a:t>Next, we used the </a:t>
            </a:r>
            <a:r>
              <a:rPr lang="en-US" sz="2000" dirty="0" err="1"/>
              <a:t>IFCOpenShell</a:t>
            </a:r>
            <a:r>
              <a:rPr lang="en-US" sz="2000" dirty="0"/>
              <a:t> library to figure out how to extract all the information we needed to calculate the axial capacity for each column. We set up the script so that it can pull the relevant data depending on which </a:t>
            </a:r>
            <a:r>
              <a:rPr lang="en-US" sz="2000" dirty="0" err="1"/>
              <a:t>storey</a:t>
            </a:r>
            <a:r>
              <a:rPr lang="en-US" sz="2000" dirty="0"/>
              <a:t> you want to check. Since we focused on the basement, and all the columns there are concrete, we limited the material scope to concrete.</a:t>
            </a:r>
            <a:r>
              <a:rPr lang="nb-NO" sz="2000" dirty="0"/>
              <a:t> </a:t>
            </a:r>
          </a:p>
          <a:p>
            <a:pPr marL="457200" indent="-457200">
              <a:buAutoNum type="arabicPeriod"/>
            </a:pPr>
            <a:r>
              <a:rPr lang="en-US" sz="2000" dirty="0"/>
              <a:t>After that, we built the script that applies the loads to each column, computes the axial capacity, and then automatically generates a report with all the results directly into a folder. So the whole process, from reading the IFC-model to producing the final report, runs through the Python script.</a:t>
            </a:r>
            <a:endParaRPr lang="nb-NO" sz="2000" dirty="0"/>
          </a:p>
        </p:txBody>
      </p:sp>
      <p:sp>
        <p:nvSpPr>
          <p:cNvPr id="4" name="Plassholder for lysbildenummer 3"/>
          <p:cNvSpPr>
            <a:spLocks noGrp="1"/>
          </p:cNvSpPr>
          <p:nvPr>
            <p:ph type="sldNum" sz="quarter" idx="5"/>
          </p:nvPr>
        </p:nvSpPr>
        <p:spPr/>
        <p:txBody>
          <a:bodyPr/>
          <a:lstStyle/>
          <a:p>
            <a:fld id="{B78D3478-9A63-48E4-9E8A-40FF5965B8D9}" type="slidenum">
              <a:rPr lang="nb-NO" smtClean="0"/>
              <a:t>4</a:t>
            </a:fld>
            <a:endParaRPr lang="nb-NO"/>
          </a:p>
        </p:txBody>
      </p:sp>
    </p:spTree>
    <p:extLst>
      <p:ext uri="{BB962C8B-B14F-4D97-AF65-F5344CB8AC3E}">
        <p14:creationId xmlns:p14="http://schemas.microsoft.com/office/powerpoint/2010/main" val="179755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en-US" sz="1200" kern="1200" dirty="0">
                <a:solidFill>
                  <a:schemeClr val="tx1"/>
                </a:solidFill>
                <a:effectLst/>
                <a:latin typeface="+mn-lt"/>
                <a:ea typeface="+mn-ea"/>
                <a:cs typeface="+mn-cs"/>
              </a:rPr>
              <a:t>Now we’re going to explain how to run the tool.</a:t>
            </a:r>
            <a:endParaRPr lang="nb-NO" sz="1200"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1. First</a:t>
            </a:r>
            <a:r>
              <a:rPr lang="en-US" sz="1200" kern="1200" dirty="0">
                <a:solidFill>
                  <a:schemeClr val="tx1"/>
                </a:solidFill>
                <a:effectLst/>
                <a:latin typeface="+mn-lt"/>
                <a:ea typeface="+mn-ea"/>
                <a:cs typeface="+mn-cs"/>
              </a:rPr>
              <a:t>, there are two requirements.</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You need a program that can run Python code, and you need the </a:t>
            </a:r>
            <a:r>
              <a:rPr lang="en-US" sz="1200" kern="1200" dirty="0" err="1">
                <a:solidFill>
                  <a:schemeClr val="tx1"/>
                </a:solidFill>
                <a:effectLst/>
                <a:latin typeface="+mn-lt"/>
                <a:ea typeface="+mn-ea"/>
                <a:cs typeface="+mn-cs"/>
              </a:rPr>
              <a:t>IfcOpenShell</a:t>
            </a:r>
            <a:r>
              <a:rPr lang="en-US" sz="1200" kern="1200" dirty="0">
                <a:solidFill>
                  <a:schemeClr val="tx1"/>
                </a:solidFill>
                <a:effectLst/>
                <a:latin typeface="+mn-lt"/>
                <a:ea typeface="+mn-ea"/>
                <a:cs typeface="+mn-cs"/>
              </a:rPr>
              <a:t> library installed so that the script can extract data from the IFC file.</a:t>
            </a:r>
            <a:endParaRPr lang="nb-NO" sz="1200" kern="1200" dirty="0">
              <a:solidFill>
                <a:schemeClr val="tx1"/>
              </a:solidFill>
              <a:effectLst/>
              <a:latin typeface="+mn-lt"/>
              <a:ea typeface="+mn-ea"/>
              <a:cs typeface="+mn-cs"/>
            </a:endParaRPr>
          </a:p>
          <a:p>
            <a:pPr lvl="0"/>
            <a:endParaRPr lang="en-US" sz="1200" b="1"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2. Second</a:t>
            </a:r>
            <a:r>
              <a:rPr lang="en-US" sz="1200" kern="1200" dirty="0">
                <a:solidFill>
                  <a:schemeClr val="tx1"/>
                </a:solidFill>
                <a:effectLst/>
                <a:latin typeface="+mn-lt"/>
                <a:ea typeface="+mn-ea"/>
                <a:cs typeface="+mn-cs"/>
              </a:rPr>
              <a:t>, you prepare your IFC model.</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You save your structural model as an IFC file and place it in the same folder as the script.</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If you want to keep the IFC file somewhere else, you simply update the MODEL_PATH at the top of the script.</a:t>
            </a:r>
            <a:endParaRPr lang="nb-NO" sz="1200" kern="1200" dirty="0">
              <a:solidFill>
                <a:schemeClr val="tx1"/>
              </a:solidFill>
              <a:effectLst/>
              <a:latin typeface="+mn-lt"/>
              <a:ea typeface="+mn-ea"/>
              <a:cs typeface="+mn-cs"/>
            </a:endParaRPr>
          </a:p>
          <a:p>
            <a:pPr lvl="0"/>
            <a:endParaRPr lang="en-US" sz="1200" b="1"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3. Third</a:t>
            </a:r>
            <a:r>
              <a:rPr lang="en-US" sz="1200" kern="1200" dirty="0">
                <a:solidFill>
                  <a:schemeClr val="tx1"/>
                </a:solidFill>
                <a:effectLst/>
                <a:latin typeface="+mn-lt"/>
                <a:ea typeface="+mn-ea"/>
                <a:cs typeface="+mn-cs"/>
              </a:rPr>
              <a:t>, you run the script.</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The script will open the IFC file, apply the user-defined load, and automatically perform all the geometry extraction and capacity calculations.</a:t>
            </a:r>
            <a:endParaRPr lang="nb-NO" sz="1200" kern="1200" dirty="0">
              <a:solidFill>
                <a:schemeClr val="tx1"/>
              </a:solidFill>
              <a:effectLst/>
              <a:latin typeface="+mn-lt"/>
              <a:ea typeface="+mn-ea"/>
              <a:cs typeface="+mn-cs"/>
            </a:endParaRPr>
          </a:p>
          <a:p>
            <a:pPr lvl="0"/>
            <a:endParaRPr lang="en-US" sz="1200" b="1"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4. Finally</a:t>
            </a:r>
            <a:r>
              <a:rPr lang="en-US" sz="1200" kern="1200" dirty="0">
                <a:solidFill>
                  <a:schemeClr val="tx1"/>
                </a:solidFill>
                <a:effectLst/>
                <a:latin typeface="+mn-lt"/>
                <a:ea typeface="+mn-ea"/>
                <a:cs typeface="+mn-cs"/>
              </a:rPr>
              <a:t>, you open the text report that is automatically generated.</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This report shows the pass/fail status for each column and includes all the important values such as dimensions, material strength, area, and </a:t>
            </a:r>
            <a:r>
              <a:rPr lang="en-US" sz="1200" kern="1200" dirty="0" err="1">
                <a:solidFill>
                  <a:schemeClr val="tx1"/>
                </a:solidFill>
                <a:effectLst/>
                <a:latin typeface="+mn-lt"/>
                <a:ea typeface="+mn-ea"/>
                <a:cs typeface="+mn-cs"/>
              </a:rPr>
              <a:t>Nrd</a:t>
            </a:r>
            <a:r>
              <a:rPr lang="en-US" sz="1200" kern="1200" dirty="0">
                <a:solidFill>
                  <a:schemeClr val="tx1"/>
                </a:solidFill>
                <a:effectLst/>
                <a:latin typeface="+mn-lt"/>
                <a:ea typeface="+mn-ea"/>
                <a:cs typeface="+mn-cs"/>
              </a:rPr>
              <a:t>.</a:t>
            </a:r>
            <a:endParaRPr lang="nb-NO" sz="1200" kern="1200" dirty="0">
              <a:solidFill>
                <a:schemeClr val="tx1"/>
              </a:solidFill>
              <a:effectLst/>
              <a:latin typeface="+mn-lt"/>
              <a:ea typeface="+mn-ea"/>
              <a:cs typeface="+mn-cs"/>
            </a:endParaRPr>
          </a:p>
          <a:p>
            <a:endParaRPr lang="nb-NO" dirty="0"/>
          </a:p>
        </p:txBody>
      </p:sp>
      <p:sp>
        <p:nvSpPr>
          <p:cNvPr id="4" name="Plassholder for lysbildenummer 3"/>
          <p:cNvSpPr>
            <a:spLocks noGrp="1"/>
          </p:cNvSpPr>
          <p:nvPr>
            <p:ph type="sldNum" sz="quarter" idx="5"/>
          </p:nvPr>
        </p:nvSpPr>
        <p:spPr/>
        <p:txBody>
          <a:bodyPr/>
          <a:lstStyle/>
          <a:p>
            <a:fld id="{B78D3478-9A63-48E4-9E8A-40FF5965B8D9}" type="slidenum">
              <a:rPr lang="nb-NO" smtClean="0"/>
              <a:t>5</a:t>
            </a:fld>
            <a:endParaRPr lang="nb-NO"/>
          </a:p>
        </p:txBody>
      </p:sp>
    </p:spTree>
    <p:extLst>
      <p:ext uri="{BB962C8B-B14F-4D97-AF65-F5344CB8AC3E}">
        <p14:creationId xmlns:p14="http://schemas.microsoft.com/office/powerpoint/2010/main" val="3053801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en-US" dirty="0"/>
              <a:t>Here is an excerpt showing what the report looks like. It is sorted by the </a:t>
            </a:r>
            <a:r>
              <a:rPr lang="en-US" dirty="0" err="1"/>
              <a:t>GlobalID</a:t>
            </a:r>
            <a:r>
              <a:rPr lang="en-US" dirty="0"/>
              <a:t> of each column, making it easy to identify which column the calculations refer to. The report includes the </a:t>
            </a:r>
            <a:r>
              <a:rPr lang="en-US" dirty="0" err="1"/>
              <a:t>storey</a:t>
            </a:r>
            <a:r>
              <a:rPr lang="en-US" dirty="0"/>
              <a:t> where the column is located, its dimensions and material, the applied loads, the calculated capacity, the status check, and the utilization.</a:t>
            </a:r>
          </a:p>
          <a:p>
            <a:endParaRPr lang="en-US" dirty="0"/>
          </a:p>
          <a:p>
            <a:r>
              <a:rPr lang="en-US" dirty="0"/>
              <a:t>At the end, there is a summary showing how many columns were checked, how many passed, and how many did not. It also highlights the worst-case utilization and identifies which column it corresponds to.</a:t>
            </a:r>
          </a:p>
          <a:p>
            <a:endParaRPr lang="nb-NO" dirty="0"/>
          </a:p>
        </p:txBody>
      </p:sp>
      <p:sp>
        <p:nvSpPr>
          <p:cNvPr id="4" name="Plassholder for lysbildenummer 3"/>
          <p:cNvSpPr>
            <a:spLocks noGrp="1"/>
          </p:cNvSpPr>
          <p:nvPr>
            <p:ph type="sldNum" sz="quarter" idx="5"/>
          </p:nvPr>
        </p:nvSpPr>
        <p:spPr/>
        <p:txBody>
          <a:bodyPr/>
          <a:lstStyle/>
          <a:p>
            <a:fld id="{B78D3478-9A63-48E4-9E8A-40FF5965B8D9}" type="slidenum">
              <a:rPr lang="nb-NO" smtClean="0"/>
              <a:t>6</a:t>
            </a:fld>
            <a:endParaRPr lang="nb-NO"/>
          </a:p>
        </p:txBody>
      </p:sp>
    </p:spTree>
    <p:extLst>
      <p:ext uri="{BB962C8B-B14F-4D97-AF65-F5344CB8AC3E}">
        <p14:creationId xmlns:p14="http://schemas.microsoft.com/office/powerpoint/2010/main" val="1687348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4D388438-C5B8-77A8-9E48-D8E87697FEDC}"/>
              </a:ext>
            </a:extLst>
          </p:cNvPr>
          <p:cNvSpPr>
            <a:spLocks noGrp="1"/>
          </p:cNvSpPr>
          <p:nvPr>
            <p:ph type="ctrTitle"/>
          </p:nvPr>
        </p:nvSpPr>
        <p:spPr>
          <a:xfrm>
            <a:off x="1524000" y="1122363"/>
            <a:ext cx="9144000" cy="2387600"/>
          </a:xfrm>
        </p:spPr>
        <p:txBody>
          <a:bodyPr anchor="b"/>
          <a:lstStyle>
            <a:lvl1pPr algn="ctr">
              <a:defRPr sz="6000"/>
            </a:lvl1pPr>
          </a:lstStyle>
          <a:p>
            <a:r>
              <a:rPr lang="nb-NO"/>
              <a:t>Klikk for å redigere tittelstil</a:t>
            </a:r>
          </a:p>
        </p:txBody>
      </p:sp>
      <p:sp>
        <p:nvSpPr>
          <p:cNvPr id="3" name="Undertittel 2">
            <a:extLst>
              <a:ext uri="{FF2B5EF4-FFF2-40B4-BE49-F238E27FC236}">
                <a16:creationId xmlns:a16="http://schemas.microsoft.com/office/drawing/2014/main" id="{DA39FC99-65FA-0A97-7EBA-8A4EEC4D72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b-NO"/>
              <a:t>Klikk for å redigere undertittelstil i malen</a:t>
            </a:r>
          </a:p>
        </p:txBody>
      </p:sp>
      <p:sp>
        <p:nvSpPr>
          <p:cNvPr id="4" name="Plassholder for dato 3">
            <a:extLst>
              <a:ext uri="{FF2B5EF4-FFF2-40B4-BE49-F238E27FC236}">
                <a16:creationId xmlns:a16="http://schemas.microsoft.com/office/drawing/2014/main" id="{19E1674B-2BDD-529D-A473-1A11E04EC1C0}"/>
              </a:ext>
            </a:extLst>
          </p:cNvPr>
          <p:cNvSpPr>
            <a:spLocks noGrp="1"/>
          </p:cNvSpPr>
          <p:nvPr>
            <p:ph type="dt" sz="half" idx="10"/>
          </p:nvPr>
        </p:nvSpPr>
        <p:spPr/>
        <p:txBody>
          <a:bodyPr/>
          <a:lstStyle/>
          <a:p>
            <a:fld id="{C743B582-6471-44CB-9B95-03A877650B6E}" type="datetimeFigureOut">
              <a:rPr lang="nb-NO" smtClean="0"/>
              <a:t>17.11.2025</a:t>
            </a:fld>
            <a:endParaRPr lang="nb-NO"/>
          </a:p>
        </p:txBody>
      </p:sp>
      <p:sp>
        <p:nvSpPr>
          <p:cNvPr id="5" name="Plassholder for bunntekst 4">
            <a:extLst>
              <a:ext uri="{FF2B5EF4-FFF2-40B4-BE49-F238E27FC236}">
                <a16:creationId xmlns:a16="http://schemas.microsoft.com/office/drawing/2014/main" id="{FDB63F68-9308-CE75-986C-29A4D2164395}"/>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526E37E7-1532-1D1D-9455-AB9AF81AD017}"/>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2500304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27864ECD-30B4-0DCA-EC9C-34314CB53F3C}"/>
              </a:ext>
            </a:extLst>
          </p:cNvPr>
          <p:cNvSpPr>
            <a:spLocks noGrp="1"/>
          </p:cNvSpPr>
          <p:nvPr>
            <p:ph type="title"/>
          </p:nvPr>
        </p:nvSpPr>
        <p:spPr/>
        <p:txBody>
          <a:bodyPr/>
          <a:lstStyle/>
          <a:p>
            <a:r>
              <a:rPr lang="nb-NO"/>
              <a:t>Klikk for å redigere tittelstil</a:t>
            </a:r>
          </a:p>
        </p:txBody>
      </p:sp>
      <p:sp>
        <p:nvSpPr>
          <p:cNvPr id="3" name="Plassholder for loddrett tekst 2">
            <a:extLst>
              <a:ext uri="{FF2B5EF4-FFF2-40B4-BE49-F238E27FC236}">
                <a16:creationId xmlns:a16="http://schemas.microsoft.com/office/drawing/2014/main" id="{22AEF716-4CD2-B43E-2239-F8AF404D5897}"/>
              </a:ext>
            </a:extLst>
          </p:cNvPr>
          <p:cNvSpPr>
            <a:spLocks noGrp="1"/>
          </p:cNvSpPr>
          <p:nvPr>
            <p:ph type="body" orient="vert" idx="1"/>
          </p:nvPr>
        </p:nvSpPr>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16FB81A8-D1E9-18CD-BBEE-ECFE84967DA8}"/>
              </a:ext>
            </a:extLst>
          </p:cNvPr>
          <p:cNvSpPr>
            <a:spLocks noGrp="1"/>
          </p:cNvSpPr>
          <p:nvPr>
            <p:ph type="dt" sz="half" idx="10"/>
          </p:nvPr>
        </p:nvSpPr>
        <p:spPr/>
        <p:txBody>
          <a:bodyPr/>
          <a:lstStyle/>
          <a:p>
            <a:fld id="{C743B582-6471-44CB-9B95-03A877650B6E}" type="datetimeFigureOut">
              <a:rPr lang="nb-NO" smtClean="0"/>
              <a:t>17.11.2025</a:t>
            </a:fld>
            <a:endParaRPr lang="nb-NO"/>
          </a:p>
        </p:txBody>
      </p:sp>
      <p:sp>
        <p:nvSpPr>
          <p:cNvPr id="5" name="Plassholder for bunntekst 4">
            <a:extLst>
              <a:ext uri="{FF2B5EF4-FFF2-40B4-BE49-F238E27FC236}">
                <a16:creationId xmlns:a16="http://schemas.microsoft.com/office/drawing/2014/main" id="{44A47E0F-4BD3-A0EA-B3F7-19C387A2B9EB}"/>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C5578016-A326-0249-35D3-0F7CCCC9A6BE}"/>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2773945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a:extLst>
              <a:ext uri="{FF2B5EF4-FFF2-40B4-BE49-F238E27FC236}">
                <a16:creationId xmlns:a16="http://schemas.microsoft.com/office/drawing/2014/main" id="{CC00397F-DBE4-B91A-DFEA-E74848A9A4B6}"/>
              </a:ext>
            </a:extLst>
          </p:cNvPr>
          <p:cNvSpPr>
            <a:spLocks noGrp="1"/>
          </p:cNvSpPr>
          <p:nvPr>
            <p:ph type="title" orient="vert"/>
          </p:nvPr>
        </p:nvSpPr>
        <p:spPr>
          <a:xfrm>
            <a:off x="8724900" y="365125"/>
            <a:ext cx="2628900" cy="5811838"/>
          </a:xfrm>
        </p:spPr>
        <p:txBody>
          <a:bodyPr vert="eaVert"/>
          <a:lstStyle/>
          <a:p>
            <a:r>
              <a:rPr lang="nb-NO"/>
              <a:t>Klikk for å redigere tittelstil</a:t>
            </a:r>
          </a:p>
        </p:txBody>
      </p:sp>
      <p:sp>
        <p:nvSpPr>
          <p:cNvPr id="3" name="Plassholder for loddrett tekst 2">
            <a:extLst>
              <a:ext uri="{FF2B5EF4-FFF2-40B4-BE49-F238E27FC236}">
                <a16:creationId xmlns:a16="http://schemas.microsoft.com/office/drawing/2014/main" id="{43868173-6B90-BCF1-F7E8-951A1563C428}"/>
              </a:ext>
            </a:extLst>
          </p:cNvPr>
          <p:cNvSpPr>
            <a:spLocks noGrp="1"/>
          </p:cNvSpPr>
          <p:nvPr>
            <p:ph type="body" orient="vert" idx="1"/>
          </p:nvPr>
        </p:nvSpPr>
        <p:spPr>
          <a:xfrm>
            <a:off x="838200" y="365125"/>
            <a:ext cx="7734300" cy="5811838"/>
          </a:xfrm>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DF5998B2-B96D-4B86-F47E-6A3B1B1A173C}"/>
              </a:ext>
            </a:extLst>
          </p:cNvPr>
          <p:cNvSpPr>
            <a:spLocks noGrp="1"/>
          </p:cNvSpPr>
          <p:nvPr>
            <p:ph type="dt" sz="half" idx="10"/>
          </p:nvPr>
        </p:nvSpPr>
        <p:spPr/>
        <p:txBody>
          <a:bodyPr/>
          <a:lstStyle/>
          <a:p>
            <a:fld id="{C743B582-6471-44CB-9B95-03A877650B6E}" type="datetimeFigureOut">
              <a:rPr lang="nb-NO" smtClean="0"/>
              <a:t>17.11.2025</a:t>
            </a:fld>
            <a:endParaRPr lang="nb-NO"/>
          </a:p>
        </p:txBody>
      </p:sp>
      <p:sp>
        <p:nvSpPr>
          <p:cNvPr id="5" name="Plassholder for bunntekst 4">
            <a:extLst>
              <a:ext uri="{FF2B5EF4-FFF2-40B4-BE49-F238E27FC236}">
                <a16:creationId xmlns:a16="http://schemas.microsoft.com/office/drawing/2014/main" id="{49437637-DCD9-EE2F-26A1-1E202AFFD7CE}"/>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47D5C6C3-961F-CAFF-A829-0F8D9B207EA3}"/>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346082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tel og innho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2F0BBA56-CA54-C74D-39A6-E404717F86C5}"/>
              </a:ext>
            </a:extLst>
          </p:cNvPr>
          <p:cNvSpPr>
            <a:spLocks noGrp="1"/>
          </p:cNvSpPr>
          <p:nvPr>
            <p:ph type="title"/>
          </p:nvPr>
        </p:nvSpPr>
        <p:spPr/>
        <p:txBody>
          <a:bodyPr/>
          <a:lstStyle/>
          <a:p>
            <a:r>
              <a:rPr lang="nb-NO"/>
              <a:t>Klikk for å redigere tittelstil</a:t>
            </a:r>
          </a:p>
        </p:txBody>
      </p:sp>
      <p:sp>
        <p:nvSpPr>
          <p:cNvPr id="3" name="Plassholder for innhold 2">
            <a:extLst>
              <a:ext uri="{FF2B5EF4-FFF2-40B4-BE49-F238E27FC236}">
                <a16:creationId xmlns:a16="http://schemas.microsoft.com/office/drawing/2014/main" id="{07E44EAA-E2ED-1214-E99C-E14D31D652FE}"/>
              </a:ext>
            </a:extLst>
          </p:cNvPr>
          <p:cNvSpPr>
            <a:spLocks noGrp="1"/>
          </p:cNvSpPr>
          <p:nvPr>
            <p:ph idx="1"/>
          </p:nvPr>
        </p:nvSpPr>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D87DC694-6C60-73CD-D5B0-7E1567F7A304}"/>
              </a:ext>
            </a:extLst>
          </p:cNvPr>
          <p:cNvSpPr>
            <a:spLocks noGrp="1"/>
          </p:cNvSpPr>
          <p:nvPr>
            <p:ph type="dt" sz="half" idx="10"/>
          </p:nvPr>
        </p:nvSpPr>
        <p:spPr/>
        <p:txBody>
          <a:bodyPr/>
          <a:lstStyle/>
          <a:p>
            <a:fld id="{C743B582-6471-44CB-9B95-03A877650B6E}" type="datetimeFigureOut">
              <a:rPr lang="nb-NO" smtClean="0"/>
              <a:t>17.11.2025</a:t>
            </a:fld>
            <a:endParaRPr lang="nb-NO"/>
          </a:p>
        </p:txBody>
      </p:sp>
      <p:sp>
        <p:nvSpPr>
          <p:cNvPr id="5" name="Plassholder for bunntekst 4">
            <a:extLst>
              <a:ext uri="{FF2B5EF4-FFF2-40B4-BE49-F238E27FC236}">
                <a16:creationId xmlns:a16="http://schemas.microsoft.com/office/drawing/2014/main" id="{BA0DC086-09BE-32AA-364B-B7B72E7BEEE3}"/>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21538A62-2716-6ACE-3053-1F293370E2F6}"/>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2296368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Deloverskrif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CF5B3EA5-C48F-98D1-82BC-A0E529A5FB50}"/>
              </a:ext>
            </a:extLst>
          </p:cNvPr>
          <p:cNvSpPr>
            <a:spLocks noGrp="1"/>
          </p:cNvSpPr>
          <p:nvPr>
            <p:ph type="title"/>
          </p:nvPr>
        </p:nvSpPr>
        <p:spPr>
          <a:xfrm>
            <a:off x="831850" y="1709738"/>
            <a:ext cx="10515600" cy="2852737"/>
          </a:xfrm>
        </p:spPr>
        <p:txBody>
          <a:bodyPr anchor="b"/>
          <a:lstStyle>
            <a:lvl1pPr>
              <a:defRPr sz="6000"/>
            </a:lvl1pPr>
          </a:lstStyle>
          <a:p>
            <a:r>
              <a:rPr lang="nb-NO"/>
              <a:t>Klikk for å redigere tittelstil</a:t>
            </a:r>
          </a:p>
        </p:txBody>
      </p:sp>
      <p:sp>
        <p:nvSpPr>
          <p:cNvPr id="3" name="Plassholder for tekst 2">
            <a:extLst>
              <a:ext uri="{FF2B5EF4-FFF2-40B4-BE49-F238E27FC236}">
                <a16:creationId xmlns:a16="http://schemas.microsoft.com/office/drawing/2014/main" id="{4EA3EA98-AA72-CEDC-F13F-CDA9605C190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nb-NO"/>
              <a:t>Klikk for å redigere tekststiler i malen</a:t>
            </a:r>
          </a:p>
        </p:txBody>
      </p:sp>
      <p:sp>
        <p:nvSpPr>
          <p:cNvPr id="4" name="Plassholder for dato 3">
            <a:extLst>
              <a:ext uri="{FF2B5EF4-FFF2-40B4-BE49-F238E27FC236}">
                <a16:creationId xmlns:a16="http://schemas.microsoft.com/office/drawing/2014/main" id="{1B309713-BA8D-9983-D96F-93347601F238}"/>
              </a:ext>
            </a:extLst>
          </p:cNvPr>
          <p:cNvSpPr>
            <a:spLocks noGrp="1"/>
          </p:cNvSpPr>
          <p:nvPr>
            <p:ph type="dt" sz="half" idx="10"/>
          </p:nvPr>
        </p:nvSpPr>
        <p:spPr/>
        <p:txBody>
          <a:bodyPr/>
          <a:lstStyle/>
          <a:p>
            <a:fld id="{C743B582-6471-44CB-9B95-03A877650B6E}" type="datetimeFigureOut">
              <a:rPr lang="nb-NO" smtClean="0"/>
              <a:t>17.11.2025</a:t>
            </a:fld>
            <a:endParaRPr lang="nb-NO"/>
          </a:p>
        </p:txBody>
      </p:sp>
      <p:sp>
        <p:nvSpPr>
          <p:cNvPr id="5" name="Plassholder for bunntekst 4">
            <a:extLst>
              <a:ext uri="{FF2B5EF4-FFF2-40B4-BE49-F238E27FC236}">
                <a16:creationId xmlns:a16="http://schemas.microsoft.com/office/drawing/2014/main" id="{3ABD385B-CCD4-D158-69D0-299E28FD7897}"/>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37433A8A-AF15-C153-13FF-A438FE866712}"/>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1316173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D26E24CA-E9D3-50E0-5267-58CADBC872FF}"/>
              </a:ext>
            </a:extLst>
          </p:cNvPr>
          <p:cNvSpPr>
            <a:spLocks noGrp="1"/>
          </p:cNvSpPr>
          <p:nvPr>
            <p:ph type="title"/>
          </p:nvPr>
        </p:nvSpPr>
        <p:spPr/>
        <p:txBody>
          <a:bodyPr/>
          <a:lstStyle/>
          <a:p>
            <a:r>
              <a:rPr lang="nb-NO"/>
              <a:t>Klikk for å redigere tittelstil</a:t>
            </a:r>
          </a:p>
        </p:txBody>
      </p:sp>
      <p:sp>
        <p:nvSpPr>
          <p:cNvPr id="3" name="Plassholder for innhold 2">
            <a:extLst>
              <a:ext uri="{FF2B5EF4-FFF2-40B4-BE49-F238E27FC236}">
                <a16:creationId xmlns:a16="http://schemas.microsoft.com/office/drawing/2014/main" id="{7B1BF409-9186-8914-9B70-40B4A3300848}"/>
              </a:ext>
            </a:extLst>
          </p:cNvPr>
          <p:cNvSpPr>
            <a:spLocks noGrp="1"/>
          </p:cNvSpPr>
          <p:nvPr>
            <p:ph sz="half" idx="1"/>
          </p:nvPr>
        </p:nvSpPr>
        <p:spPr>
          <a:xfrm>
            <a:off x="838200" y="1825625"/>
            <a:ext cx="5181600" cy="435133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innhold 3">
            <a:extLst>
              <a:ext uri="{FF2B5EF4-FFF2-40B4-BE49-F238E27FC236}">
                <a16:creationId xmlns:a16="http://schemas.microsoft.com/office/drawing/2014/main" id="{BA51D801-3A19-1821-E50B-A6EFEF9E6B4E}"/>
              </a:ext>
            </a:extLst>
          </p:cNvPr>
          <p:cNvSpPr>
            <a:spLocks noGrp="1"/>
          </p:cNvSpPr>
          <p:nvPr>
            <p:ph sz="half" idx="2"/>
          </p:nvPr>
        </p:nvSpPr>
        <p:spPr>
          <a:xfrm>
            <a:off x="6172200" y="1825625"/>
            <a:ext cx="5181600" cy="435133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dato 4">
            <a:extLst>
              <a:ext uri="{FF2B5EF4-FFF2-40B4-BE49-F238E27FC236}">
                <a16:creationId xmlns:a16="http://schemas.microsoft.com/office/drawing/2014/main" id="{FD8708B4-8181-26AD-8364-B093325F9B47}"/>
              </a:ext>
            </a:extLst>
          </p:cNvPr>
          <p:cNvSpPr>
            <a:spLocks noGrp="1"/>
          </p:cNvSpPr>
          <p:nvPr>
            <p:ph type="dt" sz="half" idx="10"/>
          </p:nvPr>
        </p:nvSpPr>
        <p:spPr/>
        <p:txBody>
          <a:bodyPr/>
          <a:lstStyle/>
          <a:p>
            <a:fld id="{C743B582-6471-44CB-9B95-03A877650B6E}" type="datetimeFigureOut">
              <a:rPr lang="nb-NO" smtClean="0"/>
              <a:t>17.11.2025</a:t>
            </a:fld>
            <a:endParaRPr lang="nb-NO"/>
          </a:p>
        </p:txBody>
      </p:sp>
      <p:sp>
        <p:nvSpPr>
          <p:cNvPr id="6" name="Plassholder for bunntekst 5">
            <a:extLst>
              <a:ext uri="{FF2B5EF4-FFF2-40B4-BE49-F238E27FC236}">
                <a16:creationId xmlns:a16="http://schemas.microsoft.com/office/drawing/2014/main" id="{421ABCBB-C36D-B7E1-832D-691E8471239B}"/>
              </a:ext>
            </a:extLst>
          </p:cNvPr>
          <p:cNvSpPr>
            <a:spLocks noGrp="1"/>
          </p:cNvSpPr>
          <p:nvPr>
            <p:ph type="ftr" sz="quarter" idx="11"/>
          </p:nvPr>
        </p:nvSpPr>
        <p:spPr/>
        <p:txBody>
          <a:bodyPr/>
          <a:lstStyle/>
          <a:p>
            <a:endParaRPr lang="nb-NO"/>
          </a:p>
        </p:txBody>
      </p:sp>
      <p:sp>
        <p:nvSpPr>
          <p:cNvPr id="7" name="Plassholder for lysbildenummer 6">
            <a:extLst>
              <a:ext uri="{FF2B5EF4-FFF2-40B4-BE49-F238E27FC236}">
                <a16:creationId xmlns:a16="http://schemas.microsoft.com/office/drawing/2014/main" id="{CD18530E-4024-3B69-CD84-BA81404AE4D0}"/>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2421977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F8BD6219-D86D-5DDB-4041-82E52D948033}"/>
              </a:ext>
            </a:extLst>
          </p:cNvPr>
          <p:cNvSpPr>
            <a:spLocks noGrp="1"/>
          </p:cNvSpPr>
          <p:nvPr>
            <p:ph type="title"/>
          </p:nvPr>
        </p:nvSpPr>
        <p:spPr>
          <a:xfrm>
            <a:off x="839788" y="365125"/>
            <a:ext cx="10515600" cy="1325563"/>
          </a:xfrm>
        </p:spPr>
        <p:txBody>
          <a:bodyPr/>
          <a:lstStyle/>
          <a:p>
            <a:r>
              <a:rPr lang="nb-NO"/>
              <a:t>Klikk for å redigere tittelstil</a:t>
            </a:r>
          </a:p>
        </p:txBody>
      </p:sp>
      <p:sp>
        <p:nvSpPr>
          <p:cNvPr id="3" name="Plassholder for tekst 2">
            <a:extLst>
              <a:ext uri="{FF2B5EF4-FFF2-40B4-BE49-F238E27FC236}">
                <a16:creationId xmlns:a16="http://schemas.microsoft.com/office/drawing/2014/main" id="{3A12E427-FBBF-614C-2D81-020D95ECAC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4" name="Plassholder for innhold 3">
            <a:extLst>
              <a:ext uri="{FF2B5EF4-FFF2-40B4-BE49-F238E27FC236}">
                <a16:creationId xmlns:a16="http://schemas.microsoft.com/office/drawing/2014/main" id="{DF137918-EC08-8AA6-B18C-CF1D9CACD8BC}"/>
              </a:ext>
            </a:extLst>
          </p:cNvPr>
          <p:cNvSpPr>
            <a:spLocks noGrp="1"/>
          </p:cNvSpPr>
          <p:nvPr>
            <p:ph sz="half" idx="2"/>
          </p:nvPr>
        </p:nvSpPr>
        <p:spPr>
          <a:xfrm>
            <a:off x="839788" y="2505075"/>
            <a:ext cx="5157787" cy="368458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tekst 4">
            <a:extLst>
              <a:ext uri="{FF2B5EF4-FFF2-40B4-BE49-F238E27FC236}">
                <a16:creationId xmlns:a16="http://schemas.microsoft.com/office/drawing/2014/main" id="{98521ADC-AA88-6C57-D9A5-694AF81024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6" name="Plassholder for innhold 5">
            <a:extLst>
              <a:ext uri="{FF2B5EF4-FFF2-40B4-BE49-F238E27FC236}">
                <a16:creationId xmlns:a16="http://schemas.microsoft.com/office/drawing/2014/main" id="{1A40D10A-1118-9056-BDE6-9C625342B1CD}"/>
              </a:ext>
            </a:extLst>
          </p:cNvPr>
          <p:cNvSpPr>
            <a:spLocks noGrp="1"/>
          </p:cNvSpPr>
          <p:nvPr>
            <p:ph sz="quarter" idx="4"/>
          </p:nvPr>
        </p:nvSpPr>
        <p:spPr>
          <a:xfrm>
            <a:off x="6172200" y="2505075"/>
            <a:ext cx="5183188" cy="368458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7" name="Plassholder for dato 6">
            <a:extLst>
              <a:ext uri="{FF2B5EF4-FFF2-40B4-BE49-F238E27FC236}">
                <a16:creationId xmlns:a16="http://schemas.microsoft.com/office/drawing/2014/main" id="{BAB167B6-00E0-6A84-A1A8-E4281A794207}"/>
              </a:ext>
            </a:extLst>
          </p:cNvPr>
          <p:cNvSpPr>
            <a:spLocks noGrp="1"/>
          </p:cNvSpPr>
          <p:nvPr>
            <p:ph type="dt" sz="half" idx="10"/>
          </p:nvPr>
        </p:nvSpPr>
        <p:spPr/>
        <p:txBody>
          <a:bodyPr/>
          <a:lstStyle/>
          <a:p>
            <a:fld id="{C743B582-6471-44CB-9B95-03A877650B6E}" type="datetimeFigureOut">
              <a:rPr lang="nb-NO" smtClean="0"/>
              <a:t>17.11.2025</a:t>
            </a:fld>
            <a:endParaRPr lang="nb-NO"/>
          </a:p>
        </p:txBody>
      </p:sp>
      <p:sp>
        <p:nvSpPr>
          <p:cNvPr id="8" name="Plassholder for bunntekst 7">
            <a:extLst>
              <a:ext uri="{FF2B5EF4-FFF2-40B4-BE49-F238E27FC236}">
                <a16:creationId xmlns:a16="http://schemas.microsoft.com/office/drawing/2014/main" id="{080C5427-0EA5-0202-0FC9-C7382E3A2946}"/>
              </a:ext>
            </a:extLst>
          </p:cNvPr>
          <p:cNvSpPr>
            <a:spLocks noGrp="1"/>
          </p:cNvSpPr>
          <p:nvPr>
            <p:ph type="ftr" sz="quarter" idx="11"/>
          </p:nvPr>
        </p:nvSpPr>
        <p:spPr/>
        <p:txBody>
          <a:bodyPr/>
          <a:lstStyle/>
          <a:p>
            <a:endParaRPr lang="nb-NO"/>
          </a:p>
        </p:txBody>
      </p:sp>
      <p:sp>
        <p:nvSpPr>
          <p:cNvPr id="9" name="Plassholder for lysbildenummer 8">
            <a:extLst>
              <a:ext uri="{FF2B5EF4-FFF2-40B4-BE49-F238E27FC236}">
                <a16:creationId xmlns:a16="http://schemas.microsoft.com/office/drawing/2014/main" id="{08A483E4-0CED-0A47-AC7C-7F8343B398E3}"/>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38819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Bare tittel">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C4CA67A6-922D-2BEF-C89C-B4AF33806468}"/>
              </a:ext>
            </a:extLst>
          </p:cNvPr>
          <p:cNvSpPr>
            <a:spLocks noGrp="1"/>
          </p:cNvSpPr>
          <p:nvPr>
            <p:ph type="title"/>
          </p:nvPr>
        </p:nvSpPr>
        <p:spPr/>
        <p:txBody>
          <a:bodyPr/>
          <a:lstStyle/>
          <a:p>
            <a:r>
              <a:rPr lang="nb-NO"/>
              <a:t>Klikk for å redigere tittelstil</a:t>
            </a:r>
          </a:p>
        </p:txBody>
      </p:sp>
      <p:sp>
        <p:nvSpPr>
          <p:cNvPr id="3" name="Plassholder for dato 2">
            <a:extLst>
              <a:ext uri="{FF2B5EF4-FFF2-40B4-BE49-F238E27FC236}">
                <a16:creationId xmlns:a16="http://schemas.microsoft.com/office/drawing/2014/main" id="{65241C10-6A2E-3DB2-C9A3-1548605315CC}"/>
              </a:ext>
            </a:extLst>
          </p:cNvPr>
          <p:cNvSpPr>
            <a:spLocks noGrp="1"/>
          </p:cNvSpPr>
          <p:nvPr>
            <p:ph type="dt" sz="half" idx="10"/>
          </p:nvPr>
        </p:nvSpPr>
        <p:spPr/>
        <p:txBody>
          <a:bodyPr/>
          <a:lstStyle/>
          <a:p>
            <a:fld id="{C743B582-6471-44CB-9B95-03A877650B6E}" type="datetimeFigureOut">
              <a:rPr lang="nb-NO" smtClean="0"/>
              <a:t>17.11.2025</a:t>
            </a:fld>
            <a:endParaRPr lang="nb-NO"/>
          </a:p>
        </p:txBody>
      </p:sp>
      <p:sp>
        <p:nvSpPr>
          <p:cNvPr id="4" name="Plassholder for bunntekst 3">
            <a:extLst>
              <a:ext uri="{FF2B5EF4-FFF2-40B4-BE49-F238E27FC236}">
                <a16:creationId xmlns:a16="http://schemas.microsoft.com/office/drawing/2014/main" id="{1C6AAAAE-E0B0-9649-D893-C03F42C2008F}"/>
              </a:ext>
            </a:extLst>
          </p:cNvPr>
          <p:cNvSpPr>
            <a:spLocks noGrp="1"/>
          </p:cNvSpPr>
          <p:nvPr>
            <p:ph type="ftr" sz="quarter" idx="11"/>
          </p:nvPr>
        </p:nvSpPr>
        <p:spPr/>
        <p:txBody>
          <a:bodyPr/>
          <a:lstStyle/>
          <a:p>
            <a:endParaRPr lang="nb-NO"/>
          </a:p>
        </p:txBody>
      </p:sp>
      <p:sp>
        <p:nvSpPr>
          <p:cNvPr id="5" name="Plassholder for lysbildenummer 4">
            <a:extLst>
              <a:ext uri="{FF2B5EF4-FFF2-40B4-BE49-F238E27FC236}">
                <a16:creationId xmlns:a16="http://schemas.microsoft.com/office/drawing/2014/main" id="{D09EE141-E453-EBB6-BC08-92F4F6276EB0}"/>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814682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a:extLst>
              <a:ext uri="{FF2B5EF4-FFF2-40B4-BE49-F238E27FC236}">
                <a16:creationId xmlns:a16="http://schemas.microsoft.com/office/drawing/2014/main" id="{5A322CE9-D1F1-5CCC-F06A-0822BB7B7C7B}"/>
              </a:ext>
            </a:extLst>
          </p:cNvPr>
          <p:cNvSpPr>
            <a:spLocks noGrp="1"/>
          </p:cNvSpPr>
          <p:nvPr>
            <p:ph type="dt" sz="half" idx="10"/>
          </p:nvPr>
        </p:nvSpPr>
        <p:spPr/>
        <p:txBody>
          <a:bodyPr/>
          <a:lstStyle/>
          <a:p>
            <a:fld id="{C743B582-6471-44CB-9B95-03A877650B6E}" type="datetimeFigureOut">
              <a:rPr lang="nb-NO" smtClean="0"/>
              <a:t>17.11.2025</a:t>
            </a:fld>
            <a:endParaRPr lang="nb-NO"/>
          </a:p>
        </p:txBody>
      </p:sp>
      <p:sp>
        <p:nvSpPr>
          <p:cNvPr id="3" name="Plassholder for bunntekst 2">
            <a:extLst>
              <a:ext uri="{FF2B5EF4-FFF2-40B4-BE49-F238E27FC236}">
                <a16:creationId xmlns:a16="http://schemas.microsoft.com/office/drawing/2014/main" id="{AAE930BB-E4E7-8E77-4692-74B801430CA0}"/>
              </a:ext>
            </a:extLst>
          </p:cNvPr>
          <p:cNvSpPr>
            <a:spLocks noGrp="1"/>
          </p:cNvSpPr>
          <p:nvPr>
            <p:ph type="ftr" sz="quarter" idx="11"/>
          </p:nvPr>
        </p:nvSpPr>
        <p:spPr/>
        <p:txBody>
          <a:bodyPr/>
          <a:lstStyle/>
          <a:p>
            <a:endParaRPr lang="nb-NO"/>
          </a:p>
        </p:txBody>
      </p:sp>
      <p:sp>
        <p:nvSpPr>
          <p:cNvPr id="4" name="Plassholder for lysbildenummer 3">
            <a:extLst>
              <a:ext uri="{FF2B5EF4-FFF2-40B4-BE49-F238E27FC236}">
                <a16:creationId xmlns:a16="http://schemas.microsoft.com/office/drawing/2014/main" id="{9F3E71FE-6C61-FEB2-D7E1-62A4857A9308}"/>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42355790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749AAD07-362F-9921-79E4-C9139DF66B0B}"/>
              </a:ext>
            </a:extLst>
          </p:cNvPr>
          <p:cNvSpPr>
            <a:spLocks noGrp="1"/>
          </p:cNvSpPr>
          <p:nvPr>
            <p:ph type="title"/>
          </p:nvPr>
        </p:nvSpPr>
        <p:spPr>
          <a:xfrm>
            <a:off x="839788" y="457200"/>
            <a:ext cx="3932237" cy="1600200"/>
          </a:xfrm>
        </p:spPr>
        <p:txBody>
          <a:bodyPr anchor="b"/>
          <a:lstStyle>
            <a:lvl1pPr>
              <a:defRPr sz="3200"/>
            </a:lvl1pPr>
          </a:lstStyle>
          <a:p>
            <a:r>
              <a:rPr lang="nb-NO"/>
              <a:t>Klikk for å redigere tittelstil</a:t>
            </a:r>
          </a:p>
        </p:txBody>
      </p:sp>
      <p:sp>
        <p:nvSpPr>
          <p:cNvPr id="3" name="Plassholder for innhold 2">
            <a:extLst>
              <a:ext uri="{FF2B5EF4-FFF2-40B4-BE49-F238E27FC236}">
                <a16:creationId xmlns:a16="http://schemas.microsoft.com/office/drawing/2014/main" id="{1DD07547-474B-A667-17E1-E0BC76DA2A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tekst 3">
            <a:extLst>
              <a:ext uri="{FF2B5EF4-FFF2-40B4-BE49-F238E27FC236}">
                <a16:creationId xmlns:a16="http://schemas.microsoft.com/office/drawing/2014/main" id="{12194FB8-FB56-C3B1-E0EE-372EC622A0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b-NO"/>
              <a:t>Klikk for å redigere tekststiler i malen</a:t>
            </a:r>
          </a:p>
        </p:txBody>
      </p:sp>
      <p:sp>
        <p:nvSpPr>
          <p:cNvPr id="5" name="Plassholder for dato 4">
            <a:extLst>
              <a:ext uri="{FF2B5EF4-FFF2-40B4-BE49-F238E27FC236}">
                <a16:creationId xmlns:a16="http://schemas.microsoft.com/office/drawing/2014/main" id="{468E77CE-2D29-E9F4-4398-7BB900D116F7}"/>
              </a:ext>
            </a:extLst>
          </p:cNvPr>
          <p:cNvSpPr>
            <a:spLocks noGrp="1"/>
          </p:cNvSpPr>
          <p:nvPr>
            <p:ph type="dt" sz="half" idx="10"/>
          </p:nvPr>
        </p:nvSpPr>
        <p:spPr/>
        <p:txBody>
          <a:bodyPr/>
          <a:lstStyle/>
          <a:p>
            <a:fld id="{C743B582-6471-44CB-9B95-03A877650B6E}" type="datetimeFigureOut">
              <a:rPr lang="nb-NO" smtClean="0"/>
              <a:t>17.11.2025</a:t>
            </a:fld>
            <a:endParaRPr lang="nb-NO"/>
          </a:p>
        </p:txBody>
      </p:sp>
      <p:sp>
        <p:nvSpPr>
          <p:cNvPr id="6" name="Plassholder for bunntekst 5">
            <a:extLst>
              <a:ext uri="{FF2B5EF4-FFF2-40B4-BE49-F238E27FC236}">
                <a16:creationId xmlns:a16="http://schemas.microsoft.com/office/drawing/2014/main" id="{48887229-D12A-B323-1AED-1057345D8408}"/>
              </a:ext>
            </a:extLst>
          </p:cNvPr>
          <p:cNvSpPr>
            <a:spLocks noGrp="1"/>
          </p:cNvSpPr>
          <p:nvPr>
            <p:ph type="ftr" sz="quarter" idx="11"/>
          </p:nvPr>
        </p:nvSpPr>
        <p:spPr/>
        <p:txBody>
          <a:bodyPr/>
          <a:lstStyle/>
          <a:p>
            <a:endParaRPr lang="nb-NO"/>
          </a:p>
        </p:txBody>
      </p:sp>
      <p:sp>
        <p:nvSpPr>
          <p:cNvPr id="7" name="Plassholder for lysbildenummer 6">
            <a:extLst>
              <a:ext uri="{FF2B5EF4-FFF2-40B4-BE49-F238E27FC236}">
                <a16:creationId xmlns:a16="http://schemas.microsoft.com/office/drawing/2014/main" id="{6A226A25-8DC4-8579-2E7B-3A07DBD3989E}"/>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423193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73CA8ADD-97FE-315B-1F7C-86AF9AD0FA73}"/>
              </a:ext>
            </a:extLst>
          </p:cNvPr>
          <p:cNvSpPr>
            <a:spLocks noGrp="1"/>
          </p:cNvSpPr>
          <p:nvPr>
            <p:ph type="title"/>
          </p:nvPr>
        </p:nvSpPr>
        <p:spPr>
          <a:xfrm>
            <a:off x="839788" y="457200"/>
            <a:ext cx="3932237" cy="1600200"/>
          </a:xfrm>
        </p:spPr>
        <p:txBody>
          <a:bodyPr anchor="b"/>
          <a:lstStyle>
            <a:lvl1pPr>
              <a:defRPr sz="3200"/>
            </a:lvl1pPr>
          </a:lstStyle>
          <a:p>
            <a:r>
              <a:rPr lang="nb-NO"/>
              <a:t>Klikk for å redigere tittelstil</a:t>
            </a:r>
          </a:p>
        </p:txBody>
      </p:sp>
      <p:sp>
        <p:nvSpPr>
          <p:cNvPr id="3" name="Plassholder for bilde 2">
            <a:extLst>
              <a:ext uri="{FF2B5EF4-FFF2-40B4-BE49-F238E27FC236}">
                <a16:creationId xmlns:a16="http://schemas.microsoft.com/office/drawing/2014/main" id="{4D0AE969-0D41-2361-BA43-16912FB149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Plassholder for tekst 3">
            <a:extLst>
              <a:ext uri="{FF2B5EF4-FFF2-40B4-BE49-F238E27FC236}">
                <a16:creationId xmlns:a16="http://schemas.microsoft.com/office/drawing/2014/main" id="{E9EBBBB8-B871-0E72-B7DD-7C771E6E69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b-NO"/>
              <a:t>Klikk for å redigere tekststiler i malen</a:t>
            </a:r>
          </a:p>
        </p:txBody>
      </p:sp>
      <p:sp>
        <p:nvSpPr>
          <p:cNvPr id="5" name="Plassholder for dato 4">
            <a:extLst>
              <a:ext uri="{FF2B5EF4-FFF2-40B4-BE49-F238E27FC236}">
                <a16:creationId xmlns:a16="http://schemas.microsoft.com/office/drawing/2014/main" id="{6C546BB0-99B1-F5BC-EAA7-93FEEA283DE0}"/>
              </a:ext>
            </a:extLst>
          </p:cNvPr>
          <p:cNvSpPr>
            <a:spLocks noGrp="1"/>
          </p:cNvSpPr>
          <p:nvPr>
            <p:ph type="dt" sz="half" idx="10"/>
          </p:nvPr>
        </p:nvSpPr>
        <p:spPr/>
        <p:txBody>
          <a:bodyPr/>
          <a:lstStyle/>
          <a:p>
            <a:fld id="{C743B582-6471-44CB-9B95-03A877650B6E}" type="datetimeFigureOut">
              <a:rPr lang="nb-NO" smtClean="0"/>
              <a:t>17.11.2025</a:t>
            </a:fld>
            <a:endParaRPr lang="nb-NO"/>
          </a:p>
        </p:txBody>
      </p:sp>
      <p:sp>
        <p:nvSpPr>
          <p:cNvPr id="6" name="Plassholder for bunntekst 5">
            <a:extLst>
              <a:ext uri="{FF2B5EF4-FFF2-40B4-BE49-F238E27FC236}">
                <a16:creationId xmlns:a16="http://schemas.microsoft.com/office/drawing/2014/main" id="{9F6084B9-CB21-7DB9-5C92-620D1DDBBB32}"/>
              </a:ext>
            </a:extLst>
          </p:cNvPr>
          <p:cNvSpPr>
            <a:spLocks noGrp="1"/>
          </p:cNvSpPr>
          <p:nvPr>
            <p:ph type="ftr" sz="quarter" idx="11"/>
          </p:nvPr>
        </p:nvSpPr>
        <p:spPr/>
        <p:txBody>
          <a:bodyPr/>
          <a:lstStyle/>
          <a:p>
            <a:endParaRPr lang="nb-NO"/>
          </a:p>
        </p:txBody>
      </p:sp>
      <p:sp>
        <p:nvSpPr>
          <p:cNvPr id="7" name="Plassholder for lysbildenummer 6">
            <a:extLst>
              <a:ext uri="{FF2B5EF4-FFF2-40B4-BE49-F238E27FC236}">
                <a16:creationId xmlns:a16="http://schemas.microsoft.com/office/drawing/2014/main" id="{B4B8B46F-80BD-9F32-6812-8AA5E4B49AE5}"/>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3036407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ittel 1">
            <a:extLst>
              <a:ext uri="{FF2B5EF4-FFF2-40B4-BE49-F238E27FC236}">
                <a16:creationId xmlns:a16="http://schemas.microsoft.com/office/drawing/2014/main" id="{A138EE7D-EC78-F91E-055B-86422EC75D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b-NO"/>
              <a:t>Klikk for å redigere tittelstil</a:t>
            </a:r>
          </a:p>
        </p:txBody>
      </p:sp>
      <p:sp>
        <p:nvSpPr>
          <p:cNvPr id="3" name="Plassholder for tekst 2">
            <a:extLst>
              <a:ext uri="{FF2B5EF4-FFF2-40B4-BE49-F238E27FC236}">
                <a16:creationId xmlns:a16="http://schemas.microsoft.com/office/drawing/2014/main" id="{8CBCD7D8-4DED-2C76-0221-5CF3DBE14D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CE284950-1D5F-46FF-8F83-538E24801C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43B582-6471-44CB-9B95-03A877650B6E}" type="datetimeFigureOut">
              <a:rPr lang="nb-NO" smtClean="0"/>
              <a:t>17.11.2025</a:t>
            </a:fld>
            <a:endParaRPr lang="nb-NO"/>
          </a:p>
        </p:txBody>
      </p:sp>
      <p:sp>
        <p:nvSpPr>
          <p:cNvPr id="5" name="Plassholder for bunntekst 4">
            <a:extLst>
              <a:ext uri="{FF2B5EF4-FFF2-40B4-BE49-F238E27FC236}">
                <a16:creationId xmlns:a16="http://schemas.microsoft.com/office/drawing/2014/main" id="{9E937D92-3239-5DBB-BC38-DACF4731EE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nb-NO"/>
          </a:p>
        </p:txBody>
      </p:sp>
      <p:sp>
        <p:nvSpPr>
          <p:cNvPr id="6" name="Plassholder for lysbildenummer 5">
            <a:extLst>
              <a:ext uri="{FF2B5EF4-FFF2-40B4-BE49-F238E27FC236}">
                <a16:creationId xmlns:a16="http://schemas.microsoft.com/office/drawing/2014/main" id="{A16E9D16-04AA-5AAF-DC9F-ABD24E1A65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D3D9D9F-2E45-43D4-B572-879BD79851C1}" type="slidenum">
              <a:rPr lang="nb-NO" smtClean="0"/>
              <a:t>‹#›</a:t>
            </a:fld>
            <a:endParaRPr lang="nb-NO"/>
          </a:p>
        </p:txBody>
      </p:sp>
    </p:spTree>
    <p:extLst>
      <p:ext uri="{BB962C8B-B14F-4D97-AF65-F5344CB8AC3E}">
        <p14:creationId xmlns:p14="http://schemas.microsoft.com/office/powerpoint/2010/main" val="25176132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2.sv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svg"/><Relationship Id="rId9"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4.sv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Bilde 6" descr="Et bilde som inneholder Menneskeansikt, person, smil, klær&#10;&#10;KI-generert innhold kan være feil.">
            <a:extLst>
              <a:ext uri="{FF2B5EF4-FFF2-40B4-BE49-F238E27FC236}">
                <a16:creationId xmlns:a16="http://schemas.microsoft.com/office/drawing/2014/main" id="{17A6BCC4-D636-6885-860A-A3178AF59D5C}"/>
              </a:ext>
            </a:extLst>
          </p:cNvPr>
          <p:cNvPicPr>
            <a:picLocks noChangeAspect="1"/>
          </p:cNvPicPr>
          <p:nvPr/>
        </p:nvPicPr>
        <p:blipFill>
          <a:blip r:embed="rId3">
            <a:extLst>
              <a:ext uri="{28A0092B-C50C-407E-A947-70E740481C1C}">
                <a14:useLocalDpi xmlns:a14="http://schemas.microsoft.com/office/drawing/2010/main" val="0"/>
              </a:ext>
            </a:extLst>
          </a:blip>
          <a:srcRect b="15730"/>
          <a:stretch>
            <a:fillRect/>
          </a:stretch>
        </p:blipFill>
        <p:spPr>
          <a:xfrm>
            <a:off x="-3049" y="10"/>
            <a:ext cx="12191999" cy="6857990"/>
          </a:xfrm>
          <a:prstGeom prst="rect">
            <a:avLst/>
          </a:prstGeom>
        </p:spPr>
      </p:pic>
      <p:sp>
        <p:nvSpPr>
          <p:cNvPr id="20" name="Rectangle 1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tel 1">
            <a:extLst>
              <a:ext uri="{FF2B5EF4-FFF2-40B4-BE49-F238E27FC236}">
                <a16:creationId xmlns:a16="http://schemas.microsoft.com/office/drawing/2014/main" id="{FA5BFC61-30B1-9D5C-ABFC-390749F07307}"/>
              </a:ext>
            </a:extLst>
          </p:cNvPr>
          <p:cNvSpPr>
            <a:spLocks noGrp="1"/>
          </p:cNvSpPr>
          <p:nvPr>
            <p:ph type="ctrTitle"/>
          </p:nvPr>
        </p:nvSpPr>
        <p:spPr>
          <a:xfrm>
            <a:off x="1217860" y="2001286"/>
            <a:ext cx="10058400" cy="3574778"/>
          </a:xfrm>
          <a:effectLst>
            <a:outerShdw blurRad="50800" dist="38100" dir="2700000" algn="tl" rotWithShape="0">
              <a:prstClr val="black">
                <a:alpha val="40000"/>
              </a:prstClr>
            </a:outerShdw>
          </a:effectLst>
        </p:spPr>
        <p:txBody>
          <a:bodyPr>
            <a:normAutofit/>
          </a:bodyPr>
          <a:lstStyle/>
          <a:p>
            <a:r>
              <a:rPr lang="nb-NO" sz="5200" dirty="0">
                <a:solidFill>
                  <a:srgbClr val="FFFFFF"/>
                </a:solidFill>
              </a:rPr>
              <a:t>Peer </a:t>
            </a:r>
            <a:r>
              <a:rPr lang="nb-NO" sz="5200" dirty="0" err="1">
                <a:solidFill>
                  <a:srgbClr val="FFFFFF"/>
                </a:solidFill>
              </a:rPr>
              <a:t>presentation</a:t>
            </a:r>
            <a:endParaRPr lang="nb-NO" sz="5200" dirty="0">
              <a:solidFill>
                <a:srgbClr val="FFFFFF"/>
              </a:solidFill>
            </a:endParaRPr>
          </a:p>
        </p:txBody>
      </p:sp>
      <p:sp>
        <p:nvSpPr>
          <p:cNvPr id="3" name="Undertittel 2">
            <a:extLst>
              <a:ext uri="{FF2B5EF4-FFF2-40B4-BE49-F238E27FC236}">
                <a16:creationId xmlns:a16="http://schemas.microsoft.com/office/drawing/2014/main" id="{09314BE5-AC1E-999F-D791-F61E9866441A}"/>
              </a:ext>
            </a:extLst>
          </p:cNvPr>
          <p:cNvSpPr>
            <a:spLocks noGrp="1"/>
          </p:cNvSpPr>
          <p:nvPr>
            <p:ph type="subTitle" idx="1"/>
          </p:nvPr>
        </p:nvSpPr>
        <p:spPr>
          <a:xfrm>
            <a:off x="1063750" y="6107920"/>
            <a:ext cx="10058400" cy="1282707"/>
          </a:xfrm>
          <a:effectLst>
            <a:outerShdw blurRad="50800" dist="38100" dir="2700000" algn="tl" rotWithShape="0">
              <a:prstClr val="black">
                <a:alpha val="40000"/>
              </a:prstClr>
            </a:outerShdw>
          </a:effectLst>
        </p:spPr>
        <p:txBody>
          <a:bodyPr>
            <a:normAutofit/>
          </a:bodyPr>
          <a:lstStyle/>
          <a:p>
            <a:r>
              <a:rPr lang="nb-NO" dirty="0">
                <a:solidFill>
                  <a:srgbClr val="FFFFFF"/>
                </a:solidFill>
              </a:rPr>
              <a:t>Ida &amp; Elisa – Group 20</a:t>
            </a:r>
          </a:p>
        </p:txBody>
      </p:sp>
      <p:sp>
        <p:nvSpPr>
          <p:cNvPr id="8" name="TekstSylinder 7">
            <a:extLst>
              <a:ext uri="{FF2B5EF4-FFF2-40B4-BE49-F238E27FC236}">
                <a16:creationId xmlns:a16="http://schemas.microsoft.com/office/drawing/2014/main" id="{0D6C0952-DA0F-7A09-03A0-DC817BED1F3E}"/>
              </a:ext>
            </a:extLst>
          </p:cNvPr>
          <p:cNvSpPr txBox="1"/>
          <p:nvPr/>
        </p:nvSpPr>
        <p:spPr>
          <a:xfrm>
            <a:off x="8823057" y="6518786"/>
            <a:ext cx="3368943" cy="369332"/>
          </a:xfrm>
          <a:prstGeom prst="rect">
            <a:avLst/>
          </a:prstGeom>
          <a:noFill/>
        </p:spPr>
        <p:txBody>
          <a:bodyPr wrap="square" rtlCol="0">
            <a:spAutoFit/>
          </a:bodyPr>
          <a:lstStyle/>
          <a:p>
            <a:r>
              <a:rPr lang="nb-NO" dirty="0">
                <a:solidFill>
                  <a:schemeClr val="bg1"/>
                </a:solidFill>
              </a:rPr>
              <a:t>Picture is </a:t>
            </a:r>
            <a:r>
              <a:rPr lang="nb-NO" dirty="0" err="1">
                <a:solidFill>
                  <a:schemeClr val="bg1"/>
                </a:solidFill>
              </a:rPr>
              <a:t>generated</a:t>
            </a:r>
            <a:r>
              <a:rPr lang="nb-NO" dirty="0">
                <a:solidFill>
                  <a:schemeClr val="bg1"/>
                </a:solidFill>
              </a:rPr>
              <a:t> by </a:t>
            </a:r>
            <a:r>
              <a:rPr lang="nb-NO" dirty="0" err="1">
                <a:solidFill>
                  <a:schemeClr val="bg1"/>
                </a:solidFill>
              </a:rPr>
              <a:t>ChatGPT</a:t>
            </a:r>
            <a:endParaRPr lang="nb-NO" dirty="0">
              <a:solidFill>
                <a:schemeClr val="bg1"/>
              </a:solidFill>
            </a:endParaRPr>
          </a:p>
        </p:txBody>
      </p:sp>
    </p:spTree>
    <p:extLst>
      <p:ext uri="{BB962C8B-B14F-4D97-AF65-F5344CB8AC3E}">
        <p14:creationId xmlns:p14="http://schemas.microsoft.com/office/powerpoint/2010/main" val="372492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8ECBC2F8-A68E-9CAA-8B07-18C8B6F94B53}"/>
              </a:ext>
            </a:extLst>
          </p:cNvPr>
          <p:cNvSpPr>
            <a:spLocks noGrp="1"/>
          </p:cNvSpPr>
          <p:nvPr>
            <p:ph type="title"/>
          </p:nvPr>
        </p:nvSpPr>
        <p:spPr/>
        <p:txBody>
          <a:bodyPr/>
          <a:lstStyle/>
          <a:p>
            <a:r>
              <a:rPr lang="nb-NO" dirty="0"/>
              <a:t>BPMN - </a:t>
            </a:r>
            <a:r>
              <a:rPr lang="nb-NO" dirty="0" err="1"/>
              <a:t>tool</a:t>
            </a:r>
            <a:endParaRPr lang="nb-NO" dirty="0"/>
          </a:p>
        </p:txBody>
      </p:sp>
      <p:pic>
        <p:nvPicPr>
          <p:cNvPr id="4" name="Grafikk 3">
            <a:extLst>
              <a:ext uri="{FF2B5EF4-FFF2-40B4-BE49-F238E27FC236}">
                <a16:creationId xmlns:a16="http://schemas.microsoft.com/office/drawing/2014/main" id="{FE55E3CA-5AFF-A2EB-D737-D7969DA03B1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2545" y="1690688"/>
            <a:ext cx="11826910" cy="4010591"/>
          </a:xfrm>
          <a:prstGeom prst="rect">
            <a:avLst/>
          </a:prstGeom>
        </p:spPr>
      </p:pic>
    </p:spTree>
    <p:extLst>
      <p:ext uri="{BB962C8B-B14F-4D97-AF65-F5344CB8AC3E}">
        <p14:creationId xmlns:p14="http://schemas.microsoft.com/office/powerpoint/2010/main" val="4240178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84FD9351-9A4F-9D74-E88D-97E5145776AC}"/>
              </a:ext>
            </a:extLst>
          </p:cNvPr>
          <p:cNvSpPr>
            <a:spLocks noGrp="1"/>
          </p:cNvSpPr>
          <p:nvPr>
            <p:ph type="title"/>
          </p:nvPr>
        </p:nvSpPr>
        <p:spPr>
          <a:xfrm>
            <a:off x="838200" y="365126"/>
            <a:ext cx="10515600" cy="952398"/>
          </a:xfrm>
        </p:spPr>
        <p:txBody>
          <a:bodyPr/>
          <a:lstStyle/>
          <a:p>
            <a:r>
              <a:rPr lang="nb-NO" dirty="0" err="1"/>
              <a:t>Aim</a:t>
            </a:r>
            <a:r>
              <a:rPr lang="nb-NO" dirty="0"/>
              <a:t> of </a:t>
            </a:r>
            <a:r>
              <a:rPr lang="nb-NO" dirty="0" err="1"/>
              <a:t>our</a:t>
            </a:r>
            <a:r>
              <a:rPr lang="nb-NO" dirty="0"/>
              <a:t> </a:t>
            </a:r>
            <a:r>
              <a:rPr lang="nb-NO" dirty="0" err="1"/>
              <a:t>tool</a:t>
            </a:r>
            <a:endParaRPr lang="nb-NO" dirty="0"/>
          </a:p>
        </p:txBody>
      </p:sp>
      <p:sp>
        <p:nvSpPr>
          <p:cNvPr id="3" name="Plassholder for innhold 2">
            <a:extLst>
              <a:ext uri="{FF2B5EF4-FFF2-40B4-BE49-F238E27FC236}">
                <a16:creationId xmlns:a16="http://schemas.microsoft.com/office/drawing/2014/main" id="{66606579-82ED-0CD9-E10F-8066765F8A8B}"/>
              </a:ext>
            </a:extLst>
          </p:cNvPr>
          <p:cNvSpPr>
            <a:spLocks noGrp="1"/>
          </p:cNvSpPr>
          <p:nvPr>
            <p:ph idx="1"/>
          </p:nvPr>
        </p:nvSpPr>
        <p:spPr>
          <a:xfrm>
            <a:off x="966505" y="1748892"/>
            <a:ext cx="6085412" cy="3138369"/>
          </a:xfrm>
        </p:spPr>
        <p:txBody>
          <a:bodyPr>
            <a:normAutofit fontScale="85000" lnSpcReduction="20000"/>
          </a:bodyPr>
          <a:lstStyle/>
          <a:p>
            <a:pPr marL="0" indent="0">
              <a:buNone/>
            </a:pPr>
            <a:r>
              <a:rPr lang="en-US" dirty="0"/>
              <a:t>Evaluates axial load capacity of IFC Columns</a:t>
            </a:r>
          </a:p>
          <a:p>
            <a:pPr marL="0" indent="0">
              <a:buNone/>
            </a:pPr>
            <a:endParaRPr lang="en-US" dirty="0"/>
          </a:p>
          <a:p>
            <a:pPr marL="0" indent="0">
              <a:buNone/>
            </a:pPr>
            <a:r>
              <a:rPr lang="en-US" dirty="0"/>
              <a:t>Uses </a:t>
            </a:r>
            <a:r>
              <a:rPr lang="en-US" b="1" dirty="0"/>
              <a:t>material</a:t>
            </a:r>
            <a:r>
              <a:rPr lang="en-US" dirty="0"/>
              <a:t>, </a:t>
            </a:r>
            <a:r>
              <a:rPr lang="en-US" b="1" dirty="0"/>
              <a:t>geometry</a:t>
            </a:r>
            <a:r>
              <a:rPr lang="en-US" dirty="0"/>
              <a:t>, and </a:t>
            </a:r>
            <a:r>
              <a:rPr lang="en-US" b="1" dirty="0"/>
              <a:t>Global ID</a:t>
            </a:r>
            <a:r>
              <a:rPr lang="en-US" dirty="0"/>
              <a:t> </a:t>
            </a:r>
          </a:p>
          <a:p>
            <a:pPr marL="0" indent="0">
              <a:buNone/>
            </a:pPr>
            <a:endParaRPr lang="en-US" dirty="0"/>
          </a:p>
          <a:p>
            <a:pPr marL="0" indent="0">
              <a:buNone/>
            </a:pPr>
            <a:r>
              <a:rPr lang="en-US" dirty="0"/>
              <a:t>Checks if Ned (design load) &lt; </a:t>
            </a:r>
            <a:r>
              <a:rPr lang="en-US" dirty="0" err="1"/>
              <a:t>Nrd</a:t>
            </a:r>
            <a:r>
              <a:rPr lang="en-US" dirty="0"/>
              <a:t> (axial capacity)</a:t>
            </a:r>
          </a:p>
          <a:p>
            <a:pPr marL="0" indent="0">
              <a:buNone/>
            </a:pPr>
            <a:endParaRPr lang="en-US" dirty="0"/>
          </a:p>
          <a:p>
            <a:pPr marL="0" indent="0">
              <a:buNone/>
            </a:pPr>
            <a:r>
              <a:rPr lang="en-US" dirty="0"/>
              <a:t>Outputs a report: OK or maybe insufficient</a:t>
            </a:r>
            <a:endParaRPr lang="nb-NO" dirty="0"/>
          </a:p>
        </p:txBody>
      </p:sp>
      <p:pic>
        <p:nvPicPr>
          <p:cNvPr id="6" name="Grafikk 5" descr="Ett tannhjul kontur">
            <a:extLst>
              <a:ext uri="{FF2B5EF4-FFF2-40B4-BE49-F238E27FC236}">
                <a16:creationId xmlns:a16="http://schemas.microsoft.com/office/drawing/2014/main" id="{657165CC-9946-F1EA-0CA2-BE41719D03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8183" y="1623719"/>
            <a:ext cx="760542" cy="760542"/>
          </a:xfrm>
          <a:prstGeom prst="rect">
            <a:avLst/>
          </a:prstGeom>
        </p:spPr>
      </p:pic>
      <p:sp>
        <p:nvSpPr>
          <p:cNvPr id="8" name="AutoShape 4" descr="Genererte bilde">
            <a:extLst>
              <a:ext uri="{FF2B5EF4-FFF2-40B4-BE49-F238E27FC236}">
                <a16:creationId xmlns:a16="http://schemas.microsoft.com/office/drawing/2014/main" id="{96A2A239-68EB-06DC-09B9-D30E0044225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b-NO"/>
          </a:p>
        </p:txBody>
      </p:sp>
      <p:sp>
        <p:nvSpPr>
          <p:cNvPr id="9" name="AutoShape 6" descr="Genererte bilde">
            <a:extLst>
              <a:ext uri="{FF2B5EF4-FFF2-40B4-BE49-F238E27FC236}">
                <a16:creationId xmlns:a16="http://schemas.microsoft.com/office/drawing/2014/main" id="{6FA9125A-07AB-F614-0FCF-62017D19D7AB}"/>
              </a:ext>
            </a:extLst>
          </p:cNvPr>
          <p:cNvSpPr>
            <a:spLocks noChangeAspect="1" noChangeArrowheads="1"/>
          </p:cNvSpPr>
          <p:nvPr/>
        </p:nvSpPr>
        <p:spPr bwMode="auto">
          <a:xfrm>
            <a:off x="6095999" y="3428999"/>
            <a:ext cx="3637935" cy="363793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b-NO"/>
          </a:p>
        </p:txBody>
      </p:sp>
      <p:pic>
        <p:nvPicPr>
          <p:cNvPr id="11" name="Bilde 10">
            <a:extLst>
              <a:ext uri="{FF2B5EF4-FFF2-40B4-BE49-F238E27FC236}">
                <a16:creationId xmlns:a16="http://schemas.microsoft.com/office/drawing/2014/main" id="{242A1523-9E1A-95E1-B404-B986FAE7FF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46536" y="1165121"/>
            <a:ext cx="4527755" cy="4527755"/>
          </a:xfrm>
          <a:prstGeom prst="rect">
            <a:avLst/>
          </a:prstGeom>
        </p:spPr>
      </p:pic>
      <p:pic>
        <p:nvPicPr>
          <p:cNvPr id="13" name="Grafikk 12" descr="Råmaterialer kontur">
            <a:extLst>
              <a:ext uri="{FF2B5EF4-FFF2-40B4-BE49-F238E27FC236}">
                <a16:creationId xmlns:a16="http://schemas.microsoft.com/office/drawing/2014/main" id="{B9E0FD18-C3CE-DDE5-11F1-332CEDA6116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73736" y="2516058"/>
            <a:ext cx="760542" cy="760542"/>
          </a:xfrm>
          <a:prstGeom prst="rect">
            <a:avLst/>
          </a:prstGeom>
        </p:spPr>
      </p:pic>
      <p:pic>
        <p:nvPicPr>
          <p:cNvPr id="15" name="Grafikk 14" descr="Kran kontur">
            <a:extLst>
              <a:ext uri="{FF2B5EF4-FFF2-40B4-BE49-F238E27FC236}">
                <a16:creationId xmlns:a16="http://schemas.microsoft.com/office/drawing/2014/main" id="{4DF620C5-A25C-5961-1B3F-889235F3D8F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73736" y="3408397"/>
            <a:ext cx="760542" cy="760542"/>
          </a:xfrm>
          <a:prstGeom prst="rect">
            <a:avLst/>
          </a:prstGeom>
        </p:spPr>
      </p:pic>
      <p:pic>
        <p:nvPicPr>
          <p:cNvPr id="17" name="Grafikk 16" descr="Dokument kontur">
            <a:extLst>
              <a:ext uri="{FF2B5EF4-FFF2-40B4-BE49-F238E27FC236}">
                <a16:creationId xmlns:a16="http://schemas.microsoft.com/office/drawing/2014/main" id="{C30A2F50-54D2-1465-9C14-F5C942F8E31D}"/>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48183" y="4168939"/>
            <a:ext cx="718322" cy="718322"/>
          </a:xfrm>
          <a:prstGeom prst="rect">
            <a:avLst/>
          </a:prstGeom>
        </p:spPr>
      </p:pic>
    </p:spTree>
    <p:extLst>
      <p:ext uri="{BB962C8B-B14F-4D97-AF65-F5344CB8AC3E}">
        <p14:creationId xmlns:p14="http://schemas.microsoft.com/office/powerpoint/2010/main" val="4079504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4F8F92CC-55B2-40AC-F3F6-808CA2DCFACC}"/>
              </a:ext>
            </a:extLst>
          </p:cNvPr>
          <p:cNvSpPr>
            <a:spLocks noGrp="1"/>
          </p:cNvSpPr>
          <p:nvPr>
            <p:ph type="title"/>
          </p:nvPr>
        </p:nvSpPr>
        <p:spPr/>
        <p:txBody>
          <a:bodyPr/>
          <a:lstStyle/>
          <a:p>
            <a:r>
              <a:rPr lang="nb-NO" dirty="0"/>
              <a:t>BPMN - </a:t>
            </a:r>
            <a:r>
              <a:rPr lang="nb-NO" dirty="0" err="1"/>
              <a:t>workflow</a:t>
            </a:r>
            <a:endParaRPr lang="nb-NO" dirty="0"/>
          </a:p>
        </p:txBody>
      </p:sp>
      <p:pic>
        <p:nvPicPr>
          <p:cNvPr id="5" name="Plassholder for innhold 4">
            <a:extLst>
              <a:ext uri="{FF2B5EF4-FFF2-40B4-BE49-F238E27FC236}">
                <a16:creationId xmlns:a16="http://schemas.microsoft.com/office/drawing/2014/main" id="{C995FF8D-B3AE-ADDB-AF97-D75800972B2D}"/>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04906" y="2261937"/>
            <a:ext cx="11982188" cy="2970727"/>
          </a:xfrm>
        </p:spPr>
      </p:pic>
    </p:spTree>
    <p:extLst>
      <p:ext uri="{BB962C8B-B14F-4D97-AF65-F5344CB8AC3E}">
        <p14:creationId xmlns:p14="http://schemas.microsoft.com/office/powerpoint/2010/main" val="468606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99E88E4B-1273-0C69-4794-03CB5454E2AF}"/>
              </a:ext>
            </a:extLst>
          </p:cNvPr>
          <p:cNvSpPr>
            <a:spLocks noGrp="1"/>
          </p:cNvSpPr>
          <p:nvPr>
            <p:ph type="title"/>
          </p:nvPr>
        </p:nvSpPr>
        <p:spPr/>
        <p:txBody>
          <a:bodyPr/>
          <a:lstStyle/>
          <a:p>
            <a:r>
              <a:rPr lang="nb-NO" dirty="0"/>
              <a:t>Our </a:t>
            </a:r>
            <a:r>
              <a:rPr lang="nb-NO" dirty="0" err="1"/>
              <a:t>tool</a:t>
            </a:r>
            <a:endParaRPr lang="nb-NO" dirty="0"/>
          </a:p>
        </p:txBody>
      </p:sp>
      <p:sp>
        <p:nvSpPr>
          <p:cNvPr id="3" name="Plassholder for innhold 2">
            <a:extLst>
              <a:ext uri="{FF2B5EF4-FFF2-40B4-BE49-F238E27FC236}">
                <a16:creationId xmlns:a16="http://schemas.microsoft.com/office/drawing/2014/main" id="{7CEEF236-1AB7-6881-9BF4-64A95A41BA78}"/>
              </a:ext>
            </a:extLst>
          </p:cNvPr>
          <p:cNvSpPr>
            <a:spLocks noGrp="1"/>
          </p:cNvSpPr>
          <p:nvPr>
            <p:ph idx="1"/>
          </p:nvPr>
        </p:nvSpPr>
        <p:spPr>
          <a:xfrm>
            <a:off x="975851" y="1494043"/>
            <a:ext cx="8433620" cy="5260718"/>
          </a:xfrm>
        </p:spPr>
        <p:txBody>
          <a:bodyPr>
            <a:normAutofit fontScale="70000" lnSpcReduction="20000"/>
          </a:bodyPr>
          <a:lstStyle/>
          <a:p>
            <a:pPr marL="0" indent="0">
              <a:buNone/>
            </a:pPr>
            <a:r>
              <a:rPr lang="en-US" sz="3800" dirty="0"/>
              <a:t>How to run the tool</a:t>
            </a:r>
          </a:p>
          <a:p>
            <a:pPr marL="0" indent="0">
              <a:buNone/>
            </a:pPr>
            <a:r>
              <a:rPr lang="en-US" sz="3800" b="1" dirty="0">
                <a:solidFill>
                  <a:srgbClr val="0070C0"/>
                </a:solidFill>
              </a:rPr>
              <a:t>1. Requirements:</a:t>
            </a:r>
          </a:p>
          <a:p>
            <a:pPr marL="0" indent="0">
              <a:buNone/>
            </a:pPr>
            <a:r>
              <a:rPr lang="nb-NO" dirty="0"/>
              <a:t>🐍 </a:t>
            </a:r>
            <a:r>
              <a:rPr lang="en-US" dirty="0"/>
              <a:t>Python</a:t>
            </a:r>
          </a:p>
          <a:p>
            <a:pPr marL="0" indent="0">
              <a:buNone/>
            </a:pPr>
            <a:r>
              <a:rPr lang="nb-NO" dirty="0"/>
              <a:t>🧩</a:t>
            </a:r>
            <a:r>
              <a:rPr lang="en-US" dirty="0"/>
              <a:t> </a:t>
            </a:r>
            <a:r>
              <a:rPr lang="en-US" dirty="0" err="1"/>
              <a:t>IfcOpenShell</a:t>
            </a:r>
            <a:endParaRPr lang="en-US" dirty="0"/>
          </a:p>
          <a:p>
            <a:pPr marL="0" indent="0">
              <a:buNone/>
            </a:pPr>
            <a:r>
              <a:rPr lang="en-US" sz="3800" b="1" dirty="0">
                <a:solidFill>
                  <a:srgbClr val="0070C0"/>
                </a:solidFill>
              </a:rPr>
              <a:t>2. </a:t>
            </a:r>
            <a:r>
              <a:rPr lang="en-US" sz="3800" b="1" dirty="0" err="1">
                <a:solidFill>
                  <a:srgbClr val="0070C0"/>
                </a:solidFill>
              </a:rPr>
              <a:t>Prepeare</a:t>
            </a:r>
            <a:r>
              <a:rPr lang="en-US" sz="3800" b="1" dirty="0">
                <a:solidFill>
                  <a:srgbClr val="0070C0"/>
                </a:solidFill>
              </a:rPr>
              <a:t> the IFC Model</a:t>
            </a:r>
          </a:p>
          <a:p>
            <a:pPr marL="0" indent="0">
              <a:buNone/>
            </a:pPr>
            <a:r>
              <a:rPr lang="en-US" dirty="0"/>
              <a:t>- Save a structural model  as an IFC file.</a:t>
            </a:r>
          </a:p>
          <a:p>
            <a:pPr marL="0" indent="0">
              <a:buNone/>
            </a:pPr>
            <a:r>
              <a:rPr lang="en-US" dirty="0"/>
              <a:t>- Place it in the same folder as the script.</a:t>
            </a:r>
          </a:p>
          <a:p>
            <a:pPr marL="0" indent="0">
              <a:buNone/>
            </a:pPr>
            <a:r>
              <a:rPr lang="en-US" sz="3800" b="1" dirty="0">
                <a:solidFill>
                  <a:srgbClr val="0070C0"/>
                </a:solidFill>
              </a:rPr>
              <a:t>3. Run the script</a:t>
            </a:r>
          </a:p>
          <a:p>
            <a:pPr>
              <a:buFontTx/>
              <a:buChar char="-"/>
            </a:pPr>
            <a:r>
              <a:rPr lang="en-US" dirty="0"/>
              <a:t>Open the IFC file</a:t>
            </a:r>
          </a:p>
          <a:p>
            <a:pPr marL="0" indent="0">
              <a:buNone/>
            </a:pPr>
            <a:r>
              <a:rPr lang="en-US" dirty="0"/>
              <a:t>-  Apply the loads</a:t>
            </a:r>
          </a:p>
          <a:p>
            <a:pPr marL="0" indent="0">
              <a:buNone/>
            </a:pPr>
            <a:r>
              <a:rPr lang="en-US" dirty="0"/>
              <a:t>- Run the code</a:t>
            </a:r>
          </a:p>
          <a:p>
            <a:pPr marL="0" indent="0">
              <a:buNone/>
            </a:pPr>
            <a:r>
              <a:rPr lang="en-US" sz="3800" b="1" dirty="0">
                <a:solidFill>
                  <a:srgbClr val="0070C0"/>
                </a:solidFill>
              </a:rPr>
              <a:t>4. Create a report with the results</a:t>
            </a:r>
          </a:p>
          <a:p>
            <a:pPr>
              <a:buFontTx/>
              <a:buChar char="-"/>
            </a:pPr>
            <a:r>
              <a:rPr lang="en-US" dirty="0"/>
              <a:t>“Capacity.control.report.txt” will be created automatically</a:t>
            </a:r>
          </a:p>
          <a:p>
            <a:pPr>
              <a:buFontTx/>
              <a:buChar char="-"/>
            </a:pPr>
            <a:r>
              <a:rPr lang="en-US" dirty="0"/>
              <a:t>Open report to see pass/fail status</a:t>
            </a:r>
            <a:endParaRPr lang="nb-NO" dirty="0"/>
          </a:p>
        </p:txBody>
      </p:sp>
      <p:pic>
        <p:nvPicPr>
          <p:cNvPr id="6" name="Bilde 5">
            <a:extLst>
              <a:ext uri="{FF2B5EF4-FFF2-40B4-BE49-F238E27FC236}">
                <a16:creationId xmlns:a16="http://schemas.microsoft.com/office/drawing/2014/main" id="{6A787C69-2CD9-292B-2B10-CA01C80F78DD}"/>
              </a:ext>
            </a:extLst>
          </p:cNvPr>
          <p:cNvPicPr>
            <a:picLocks noChangeAspect="1"/>
          </p:cNvPicPr>
          <p:nvPr/>
        </p:nvPicPr>
        <p:blipFill>
          <a:blip r:embed="rId3"/>
          <a:stretch>
            <a:fillRect/>
          </a:stretch>
        </p:blipFill>
        <p:spPr>
          <a:xfrm>
            <a:off x="167128" y="1752273"/>
            <a:ext cx="671072" cy="704626"/>
          </a:xfrm>
          <a:prstGeom prst="rect">
            <a:avLst/>
          </a:prstGeom>
        </p:spPr>
      </p:pic>
      <p:pic>
        <p:nvPicPr>
          <p:cNvPr id="7" name="Bilde 6">
            <a:extLst>
              <a:ext uri="{FF2B5EF4-FFF2-40B4-BE49-F238E27FC236}">
                <a16:creationId xmlns:a16="http://schemas.microsoft.com/office/drawing/2014/main" id="{8D31266F-FF37-B656-6CFC-5798333FB02F}"/>
              </a:ext>
            </a:extLst>
          </p:cNvPr>
          <p:cNvPicPr>
            <a:picLocks noChangeAspect="1"/>
          </p:cNvPicPr>
          <p:nvPr/>
        </p:nvPicPr>
        <p:blipFill>
          <a:blip r:embed="rId4"/>
          <a:stretch>
            <a:fillRect/>
          </a:stretch>
        </p:blipFill>
        <p:spPr>
          <a:xfrm>
            <a:off x="168347" y="2833695"/>
            <a:ext cx="671072" cy="595305"/>
          </a:xfrm>
          <a:prstGeom prst="rect">
            <a:avLst/>
          </a:prstGeom>
        </p:spPr>
      </p:pic>
      <p:pic>
        <p:nvPicPr>
          <p:cNvPr id="8" name="Bilde 7">
            <a:extLst>
              <a:ext uri="{FF2B5EF4-FFF2-40B4-BE49-F238E27FC236}">
                <a16:creationId xmlns:a16="http://schemas.microsoft.com/office/drawing/2014/main" id="{913E05D3-A052-991A-7E44-E8FA18537522}"/>
              </a:ext>
            </a:extLst>
          </p:cNvPr>
          <p:cNvPicPr>
            <a:picLocks noChangeAspect="1"/>
          </p:cNvPicPr>
          <p:nvPr/>
        </p:nvPicPr>
        <p:blipFill>
          <a:blip r:embed="rId5"/>
          <a:stretch>
            <a:fillRect/>
          </a:stretch>
        </p:blipFill>
        <p:spPr>
          <a:xfrm>
            <a:off x="243701" y="3868233"/>
            <a:ext cx="594499" cy="657743"/>
          </a:xfrm>
          <a:prstGeom prst="rect">
            <a:avLst/>
          </a:prstGeom>
        </p:spPr>
      </p:pic>
      <p:pic>
        <p:nvPicPr>
          <p:cNvPr id="9" name="Bilde 8">
            <a:extLst>
              <a:ext uri="{FF2B5EF4-FFF2-40B4-BE49-F238E27FC236}">
                <a16:creationId xmlns:a16="http://schemas.microsoft.com/office/drawing/2014/main" id="{3EB5EBCE-7A29-F7D2-FA23-6B2D485EAB75}"/>
              </a:ext>
            </a:extLst>
          </p:cNvPr>
          <p:cNvPicPr>
            <a:picLocks noChangeAspect="1"/>
          </p:cNvPicPr>
          <p:nvPr/>
        </p:nvPicPr>
        <p:blipFill>
          <a:blip r:embed="rId6"/>
          <a:stretch>
            <a:fillRect/>
          </a:stretch>
        </p:blipFill>
        <p:spPr>
          <a:xfrm>
            <a:off x="266423" y="5506537"/>
            <a:ext cx="571777" cy="516444"/>
          </a:xfrm>
          <a:prstGeom prst="rect">
            <a:avLst/>
          </a:prstGeom>
        </p:spPr>
      </p:pic>
    </p:spTree>
    <p:extLst>
      <p:ext uri="{BB962C8B-B14F-4D97-AF65-F5344CB8AC3E}">
        <p14:creationId xmlns:p14="http://schemas.microsoft.com/office/powerpoint/2010/main" val="3753856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3F2E5F01-BF22-12AC-BF4D-B607BEDE3830}"/>
              </a:ext>
            </a:extLst>
          </p:cNvPr>
          <p:cNvSpPr>
            <a:spLocks noGrp="1"/>
          </p:cNvSpPr>
          <p:nvPr>
            <p:ph type="title"/>
          </p:nvPr>
        </p:nvSpPr>
        <p:spPr/>
        <p:txBody>
          <a:bodyPr/>
          <a:lstStyle/>
          <a:p>
            <a:r>
              <a:rPr lang="nb-NO" dirty="0"/>
              <a:t>Output - </a:t>
            </a:r>
            <a:r>
              <a:rPr lang="en-US" dirty="0"/>
              <a:t>"Capacity.control.report.txt" </a:t>
            </a:r>
            <a:endParaRPr lang="nb-NO" dirty="0"/>
          </a:p>
        </p:txBody>
      </p:sp>
      <p:pic>
        <p:nvPicPr>
          <p:cNvPr id="4" name="Picture 3">
            <a:extLst>
              <a:ext uri="{FF2B5EF4-FFF2-40B4-BE49-F238E27FC236}">
                <a16:creationId xmlns:a16="http://schemas.microsoft.com/office/drawing/2014/main" id="{6B234B80-2B9A-4168-3DA7-F6636275B7D6}"/>
              </a:ext>
            </a:extLst>
          </p:cNvPr>
          <p:cNvPicPr>
            <a:picLocks noChangeAspect="1"/>
          </p:cNvPicPr>
          <p:nvPr/>
        </p:nvPicPr>
        <p:blipFill>
          <a:blip r:embed="rId3"/>
          <a:stretch>
            <a:fillRect/>
          </a:stretch>
        </p:blipFill>
        <p:spPr>
          <a:xfrm>
            <a:off x="364405" y="1884872"/>
            <a:ext cx="11463189" cy="3088256"/>
          </a:xfrm>
          <a:prstGeom prst="rect">
            <a:avLst/>
          </a:prstGeom>
        </p:spPr>
      </p:pic>
    </p:spTree>
    <p:extLst>
      <p:ext uri="{BB962C8B-B14F-4D97-AF65-F5344CB8AC3E}">
        <p14:creationId xmlns:p14="http://schemas.microsoft.com/office/powerpoint/2010/main" val="4149356814"/>
      </p:ext>
    </p:extLst>
  </p:cSld>
  <p:clrMapOvr>
    <a:masterClrMapping/>
  </p:clrMapOvr>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216</TotalTime>
  <Words>944</Words>
  <Application>Microsoft Office PowerPoint</Application>
  <PresentationFormat>Widescreen</PresentationFormat>
  <Paragraphs>62</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Aptos</vt:lpstr>
      <vt:lpstr>Aptos Display</vt:lpstr>
      <vt:lpstr>Arial</vt:lpstr>
      <vt:lpstr>Office-tema</vt:lpstr>
      <vt:lpstr>Peer presentation</vt:lpstr>
      <vt:lpstr>BPMN - tool</vt:lpstr>
      <vt:lpstr>Aim of our tool</vt:lpstr>
      <vt:lpstr>BPMN - workflow</vt:lpstr>
      <vt:lpstr>Our tool</vt:lpstr>
      <vt:lpstr>Output - "Capacity.control.report.txt"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ida sofie Risnes Fiksdal</dc:creator>
  <cp:lastModifiedBy>Elisa Steen-Hansen</cp:lastModifiedBy>
  <cp:revision>4</cp:revision>
  <dcterms:created xsi:type="dcterms:W3CDTF">2025-11-03T12:55:42Z</dcterms:created>
  <dcterms:modified xsi:type="dcterms:W3CDTF">2025-11-17T09:20:44Z</dcterms:modified>
</cp:coreProperties>
</file>

<file path=docProps/thumbnail.jpeg>
</file>